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5143500" cx="9144000"/>
  <p:notesSz cx="6858000" cy="9144000"/>
  <p:embeddedFontLst>
    <p:embeddedFont>
      <p:font typeface="Raleway"/>
      <p:regular r:id="rId17"/>
      <p:bold r:id="rId18"/>
      <p:italic r:id="rId19"/>
      <p:boldItalic r:id="rId20"/>
    </p:embeddedFont>
    <p:embeddedFont>
      <p:font typeface="Constantia"/>
      <p:regular r:id="rId21"/>
      <p:bold r:id="rId22"/>
      <p:italic r:id="rId23"/>
      <p:boldItalic r:id="rId24"/>
    </p:embeddedFont>
    <p:embeddedFont>
      <p:font typeface="La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aleway-boldItalic.fntdata"/><Relationship Id="rId22" Type="http://schemas.openxmlformats.org/officeDocument/2006/relationships/font" Target="fonts/Constantia-bold.fntdata"/><Relationship Id="rId21" Type="http://schemas.openxmlformats.org/officeDocument/2006/relationships/font" Target="fonts/Constantia-regular.fntdata"/><Relationship Id="rId24" Type="http://schemas.openxmlformats.org/officeDocument/2006/relationships/font" Target="fonts/Constantia-boldItalic.fntdata"/><Relationship Id="rId23" Type="http://schemas.openxmlformats.org/officeDocument/2006/relationships/font" Target="fonts/Constantia-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bold.fntdata"/><Relationship Id="rId25" Type="http://schemas.openxmlformats.org/officeDocument/2006/relationships/font" Target="fonts/Lato-regular.fntdata"/><Relationship Id="rId28" Type="http://schemas.openxmlformats.org/officeDocument/2006/relationships/font" Target="fonts/Lato-boldItalic.fntdata"/><Relationship Id="rId27" Type="http://schemas.openxmlformats.org/officeDocument/2006/relationships/font" Target="fonts/La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aleway-regular.fntdata"/><Relationship Id="rId16" Type="http://schemas.openxmlformats.org/officeDocument/2006/relationships/slide" Target="slides/slide11.xml"/><Relationship Id="rId19" Type="http://schemas.openxmlformats.org/officeDocument/2006/relationships/font" Target="fonts/Raleway-italic.fntdata"/><Relationship Id="rId18" Type="http://schemas.openxmlformats.org/officeDocument/2006/relationships/font" Target="fonts/Raleway-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f8fc44dfeb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f8fc44dfeb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Dylan:</a:t>
            </a:r>
            <a:endParaRPr/>
          </a:p>
          <a:p>
            <a:pPr indent="0" lvl="0" marL="0" rtl="0" algn="l">
              <a:spcBef>
                <a:spcPts val="0"/>
              </a:spcBef>
              <a:spcAft>
                <a:spcPts val="0"/>
              </a:spcAft>
              <a:buNone/>
            </a:pPr>
            <a:r>
              <a:rPr lang="en"/>
              <a:t>Our customers want  to assist us in the development of the project, and since it is software based it is easy to share “prototypes” with our customer. So there will be multiple points of acceptance testing during the project, along with final acceptance test(s)</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f8fc44dfeb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f8fc44dfeb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f8fc44dfeb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f8fc44dfeb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f74f5f34b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f74f5f34b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3" name="Shape 103"/>
        <p:cNvGrpSpPr/>
        <p:nvPr/>
      </p:nvGrpSpPr>
      <p:grpSpPr>
        <a:xfrm>
          <a:off x="0" y="0"/>
          <a:ext cx="0" cy="0"/>
          <a:chOff x="0" y="0"/>
          <a:chExt cx="0" cy="0"/>
        </a:xfrm>
      </p:grpSpPr>
      <p:sp>
        <p:nvSpPr>
          <p:cNvPr id="104" name="Google Shape;104;gf8fc44dfeb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5" name="Google Shape;105;gf8fc44dfeb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Dylan: just read the slide</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f8fc44dfeb_0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f8fc44dfeb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Dylan: read the slide</a:t>
            </a:r>
            <a:endParaRPr/>
          </a:p>
          <a:p>
            <a:pPr indent="0" lvl="0" marL="0" rtl="0" algn="l">
              <a:spcBef>
                <a:spcPts val="0"/>
              </a:spcBef>
              <a:spcAft>
                <a:spcPts val="0"/>
              </a:spcAft>
              <a:buNone/>
            </a:pPr>
            <a:r>
              <a:rPr lang="en"/>
              <a:t>Multiple modules we need to integrate: The assumptions, calculations, and data manipulations we use to create the dashboard, the data gathering modules, forcing the different software languages to play nice with each other, along with documenting the major integration tests for customer reference.</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f38f9e71a4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f38f9e71a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Here is ideation of how some of the integration testing could happen. The modules are broken down into three main groups: Python modules, Javascript modules, and Highcharts modules. WIthin each </a:t>
            </a:r>
            <a:r>
              <a:rPr lang="en"/>
              <a:t>group</a:t>
            </a:r>
            <a:r>
              <a:rPr lang="en"/>
              <a:t> are some of the individual units that need to be integrated and some test that could be performed. Not necessarily linear.</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f38f9e71a4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f38f9e71a4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f8fc44dfeb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f8fc44dfeb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Jack’s slide</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f8fc44dfeb_0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f8fc44dfeb_0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0"/>
              </a:spcBef>
              <a:spcAft>
                <a:spcPts val="0"/>
              </a:spcAft>
              <a:buClr>
                <a:schemeClr val="lt1"/>
              </a:buClr>
              <a:buSzPts val="1100"/>
              <a:buChar char="○"/>
              <a:defRPr>
                <a:solidFill>
                  <a:schemeClr val="lt1"/>
                </a:solidFill>
              </a:defRPr>
            </a:lvl2pPr>
            <a:lvl3pPr indent="-298450" lvl="2" marL="1371600">
              <a:spcBef>
                <a:spcPts val="0"/>
              </a:spcBef>
              <a:spcAft>
                <a:spcPts val="0"/>
              </a:spcAft>
              <a:buClr>
                <a:schemeClr val="lt1"/>
              </a:buClr>
              <a:buSzPts val="1100"/>
              <a:buChar char="■"/>
              <a:defRPr>
                <a:solidFill>
                  <a:schemeClr val="lt1"/>
                </a:solidFill>
              </a:defRPr>
            </a:lvl3pPr>
            <a:lvl4pPr indent="-298450" lvl="3" marL="1828800">
              <a:spcBef>
                <a:spcPts val="0"/>
              </a:spcBef>
              <a:spcAft>
                <a:spcPts val="0"/>
              </a:spcAft>
              <a:buClr>
                <a:schemeClr val="lt1"/>
              </a:buClr>
              <a:buSzPts val="1100"/>
              <a:buChar char="●"/>
              <a:defRPr>
                <a:solidFill>
                  <a:schemeClr val="lt1"/>
                </a:solidFill>
              </a:defRPr>
            </a:lvl4pPr>
            <a:lvl5pPr indent="-298450" lvl="4" marL="2286000">
              <a:spcBef>
                <a:spcPts val="0"/>
              </a:spcBef>
              <a:spcAft>
                <a:spcPts val="0"/>
              </a:spcAft>
              <a:buClr>
                <a:schemeClr val="lt1"/>
              </a:buClr>
              <a:buSzPts val="1100"/>
              <a:buChar char="○"/>
              <a:defRPr>
                <a:solidFill>
                  <a:schemeClr val="lt1"/>
                </a:solidFill>
              </a:defRPr>
            </a:lvl5pPr>
            <a:lvl6pPr indent="-298450" lvl="5" marL="2743200">
              <a:spcBef>
                <a:spcPts val="0"/>
              </a:spcBef>
              <a:spcAft>
                <a:spcPts val="0"/>
              </a:spcAft>
              <a:buClr>
                <a:schemeClr val="lt1"/>
              </a:buClr>
              <a:buSzPts val="1100"/>
              <a:buChar char="■"/>
              <a:defRPr>
                <a:solidFill>
                  <a:schemeClr val="lt1"/>
                </a:solidFill>
              </a:defRPr>
            </a:lvl6pPr>
            <a:lvl7pPr indent="-298450" lvl="6" marL="3200400">
              <a:spcBef>
                <a:spcPts val="0"/>
              </a:spcBef>
              <a:spcAft>
                <a:spcPts val="0"/>
              </a:spcAft>
              <a:buClr>
                <a:schemeClr val="lt1"/>
              </a:buClr>
              <a:buSzPts val="1100"/>
              <a:buChar char="●"/>
              <a:defRPr>
                <a:solidFill>
                  <a:schemeClr val="lt1"/>
                </a:solidFill>
              </a:defRPr>
            </a:lvl7pPr>
            <a:lvl8pPr indent="-298450" lvl="7" marL="3657600">
              <a:spcBef>
                <a:spcPts val="0"/>
              </a:spcBef>
              <a:spcAft>
                <a:spcPts val="0"/>
              </a:spcAft>
              <a:buClr>
                <a:schemeClr val="lt1"/>
              </a:buClr>
              <a:buSzPts val="1100"/>
              <a:buChar char="○"/>
              <a:defRPr>
                <a:solidFill>
                  <a:schemeClr val="lt1"/>
                </a:solidFill>
              </a:defRPr>
            </a:lvl8pPr>
            <a:lvl9pPr indent="-298450" lvl="8" marL="4114800">
              <a:spcBef>
                <a:spcPts val="0"/>
              </a:spcBef>
              <a:spcAft>
                <a:spcPts val="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drive.google.com/file/d/1qeHAQc3EG1TYQvKgn18xGKN_4cF-r8Oz/view" TargetMode="External"/><Relationship Id="rId4" Type="http://schemas.openxmlformats.org/officeDocument/2006/relationships/image" Target="../media/image1.png"/><Relationship Id="rId5" Type="http://schemas.openxmlformats.org/officeDocument/2006/relationships/image" Target="../media/image4.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www.misoenergy.org/about/" TargetMode="External"/><Relationship Id="rId4" Type="http://schemas.openxmlformats.org/officeDocument/2006/relationships/hyperlink" Target="http://www.caiso.com/TodaysOutlook/Pages/emissions.aspx" TargetMode="External"/><Relationship Id="rId5" Type="http://schemas.openxmlformats.org/officeDocument/2006/relationships/hyperlink" Target="http://drive.google.com/file/d/17XI-1bK9OZyhojqq1CS7N-yiAiH0oawI/view" TargetMode="External"/><Relationship Id="rId6" Type="http://schemas.openxmlformats.org/officeDocument/2006/relationships/image" Target="../media/image1.png"/><Relationship Id="rId7" Type="http://schemas.openxmlformats.org/officeDocument/2006/relationships/image" Target="../media/image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jp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drive.google.com/file/d/1r7bGqTuQmsBTemsTG9hCg6qLJL79rmT4/view" TargetMode="External"/><Relationship Id="rId4" Type="http://schemas.openxmlformats.org/officeDocument/2006/relationships/image" Target="../media/image1.png"/><Relationship Id="rId5" Type="http://schemas.openxmlformats.org/officeDocument/2006/relationships/image" Target="../media/image4.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jpg"/><Relationship Id="rId4" Type="http://schemas.openxmlformats.org/officeDocument/2006/relationships/hyperlink" Target="http://drive.google.com/file/d/1mVJnqD_3tzo9E64ZYPWL5Nz6nPMaSyyE/view" TargetMode="External"/><Relationship Id="rId5"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jp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drive.google.com/file/d/17XI-1bK9OZyhojqq1CS7N-yiAiH0oawI/view" TargetMode="External"/><Relationship Id="rId4" Type="http://schemas.openxmlformats.org/officeDocument/2006/relationships/image" Target="../media/image1.png"/><Relationship Id="rId5" Type="http://schemas.openxmlformats.org/officeDocument/2006/relationships/image" Target="../media/image4.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jpg"/><Relationship Id="rId4" Type="http://schemas.openxmlformats.org/officeDocument/2006/relationships/hyperlink" Target="http://drive.google.com/file/d/1KHKZC5CPKaR5ERx-M_0QrIZCqAkxkkWV/view" TargetMode="External"/><Relationship Id="rId5"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4.jpg"/><Relationship Id="rId4" Type="http://schemas.openxmlformats.org/officeDocument/2006/relationships/hyperlink" Target="http://drive.google.com/file/d/1s2KLdXFLEqCJBc1_DQQSSWfVzjYOPr7H/view" TargetMode="External"/><Relationship Id="rId5"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729450" y="1322450"/>
            <a:ext cx="8226900" cy="1664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lang="en" sz="3680"/>
              <a:t>Team 15-MISO Emission Dashboard (Testing Assignment)</a:t>
            </a:r>
            <a:endParaRPr sz="3680"/>
          </a:p>
        </p:txBody>
      </p:sp>
      <p:sp>
        <p:nvSpPr>
          <p:cNvPr id="87" name="Google Shape;87;p13"/>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fontScale="85000" lnSpcReduction="20000"/>
          </a:bodyPr>
          <a:lstStyle/>
          <a:p>
            <a:pPr indent="0" lvl="0" marL="0" rtl="0" algn="l">
              <a:spcBef>
                <a:spcPts val="0"/>
              </a:spcBef>
              <a:spcAft>
                <a:spcPts val="0"/>
              </a:spcAft>
              <a:buNone/>
            </a:pPr>
            <a:r>
              <a:rPr lang="en"/>
              <a:t>John DiBasilio, Jack Riley, Manbir Guron, Sean Fleming, Damandeep Riat, Tyler Maglaya, Dylan Christensen</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2"/>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Acceptance Testing</a:t>
            </a:r>
            <a:endParaRPr/>
          </a:p>
        </p:txBody>
      </p:sp>
      <p:sp>
        <p:nvSpPr>
          <p:cNvPr id="155" name="Google Shape;155;p22"/>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AutoNum type="arabicPeriod"/>
            </a:pPr>
            <a:r>
              <a:rPr lang="en"/>
              <a:t>Create a UAT(User Acceptance Environment) for stakeholders to test the MISO dashboard.</a:t>
            </a:r>
            <a:endParaRPr/>
          </a:p>
          <a:p>
            <a:pPr indent="-311150" lvl="0" marL="457200" rtl="0" algn="l">
              <a:spcBef>
                <a:spcPts val="0"/>
              </a:spcBef>
              <a:spcAft>
                <a:spcPts val="0"/>
              </a:spcAft>
              <a:buSzPts val="1300"/>
              <a:buAutoNum type="arabicPeriod"/>
            </a:pPr>
            <a:r>
              <a:rPr lang="en"/>
              <a:t>Stakeholders will test software relative to the </a:t>
            </a:r>
            <a:r>
              <a:rPr lang="en"/>
              <a:t>predefined</a:t>
            </a:r>
            <a:r>
              <a:rPr lang="en"/>
              <a:t> business requirements and constraints.</a:t>
            </a:r>
            <a:endParaRPr/>
          </a:p>
          <a:p>
            <a:pPr indent="-311150" lvl="0" marL="457200" rtl="0" algn="l">
              <a:spcBef>
                <a:spcPts val="0"/>
              </a:spcBef>
              <a:spcAft>
                <a:spcPts val="0"/>
              </a:spcAft>
              <a:buSzPts val="1300"/>
              <a:buAutoNum type="arabicPeriod"/>
            </a:pPr>
            <a:r>
              <a:rPr lang="en"/>
              <a:t>Functional and non-functional requirements will be </a:t>
            </a:r>
            <a:r>
              <a:rPr lang="en"/>
              <a:t>assessed.</a:t>
            </a:r>
            <a:endParaRPr/>
          </a:p>
          <a:p>
            <a:pPr indent="-311150" lvl="0" marL="457200" rtl="0" algn="l">
              <a:spcBef>
                <a:spcPts val="0"/>
              </a:spcBef>
              <a:spcAft>
                <a:spcPts val="0"/>
              </a:spcAft>
              <a:buSzPts val="1300"/>
              <a:buAutoNum type="arabicPeriod"/>
            </a:pPr>
            <a:r>
              <a:rPr lang="en"/>
              <a:t>Any requirements not adequately met will be redeveloped and reassessed by MISO stakeholders.</a:t>
            </a:r>
            <a:endParaRPr/>
          </a:p>
          <a:p>
            <a:pPr indent="0" lvl="0" marL="0" rtl="0" algn="l">
              <a:spcBef>
                <a:spcPts val="1200"/>
              </a:spcBef>
              <a:spcAft>
                <a:spcPts val="1200"/>
              </a:spcAft>
              <a:buNone/>
            </a:pPr>
            <a:r>
              <a:t/>
            </a:r>
            <a:endParaRPr/>
          </a:p>
        </p:txBody>
      </p:sp>
      <p:pic>
        <p:nvPicPr>
          <p:cNvPr id="156" name="Google Shape;156;p22" title="Acceptance_Testing_Daman.mp3">
            <a:hlinkClick r:id="rId3"/>
          </p:cNvPr>
          <p:cNvPicPr preferRelativeResize="0"/>
          <p:nvPr/>
        </p:nvPicPr>
        <p:blipFill>
          <a:blip r:embed="rId4">
            <a:alphaModFix/>
          </a:blip>
          <a:stretch>
            <a:fillRect/>
          </a:stretch>
        </p:blipFill>
        <p:spPr>
          <a:xfrm>
            <a:off x="567025" y="4253750"/>
            <a:ext cx="457200" cy="457200"/>
          </a:xfrm>
          <a:prstGeom prst="rect">
            <a:avLst/>
          </a:prstGeom>
          <a:noFill/>
          <a:ln>
            <a:noFill/>
          </a:ln>
        </p:spPr>
      </p:pic>
      <p:pic>
        <p:nvPicPr>
          <p:cNvPr id="157" name="Google Shape;157;p22"/>
          <p:cNvPicPr preferRelativeResize="0"/>
          <p:nvPr/>
        </p:nvPicPr>
        <p:blipFill>
          <a:blip r:embed="rId5">
            <a:alphaModFix/>
          </a:blip>
          <a:stretch>
            <a:fillRect/>
          </a:stretch>
        </p:blipFill>
        <p:spPr>
          <a:xfrm>
            <a:off x="6209175" y="923026"/>
            <a:ext cx="2208973" cy="9308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3"/>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Results</a:t>
            </a:r>
            <a:endParaRPr/>
          </a:p>
        </p:txBody>
      </p:sp>
      <p:sp>
        <p:nvSpPr>
          <p:cNvPr id="163" name="Google Shape;163;p23"/>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Maintain data quality between processing operations</a:t>
            </a:r>
            <a:endParaRPr/>
          </a:p>
          <a:p>
            <a:pPr indent="-311150" lvl="0" marL="457200" rtl="0" algn="l">
              <a:spcBef>
                <a:spcPts val="0"/>
              </a:spcBef>
              <a:spcAft>
                <a:spcPts val="0"/>
              </a:spcAft>
              <a:buSzPts val="1300"/>
              <a:buChar char="●"/>
            </a:pPr>
            <a:r>
              <a:rPr lang="en"/>
              <a:t>Ensure correct data is output to dashboard</a:t>
            </a:r>
            <a:endParaRPr/>
          </a:p>
          <a:p>
            <a:pPr indent="-311150" lvl="0" marL="457200" rtl="0" algn="l">
              <a:spcBef>
                <a:spcPts val="0"/>
              </a:spcBef>
              <a:spcAft>
                <a:spcPts val="0"/>
              </a:spcAft>
              <a:buSzPts val="1300"/>
              <a:buChar char="●"/>
            </a:pPr>
            <a:r>
              <a:rPr lang="en"/>
              <a:t>Dashboard interactivity is suitable for end users</a:t>
            </a:r>
            <a:endParaRPr/>
          </a:p>
          <a:p>
            <a:pPr indent="-311150" lvl="0" marL="457200" rtl="0" algn="l">
              <a:spcBef>
                <a:spcPts val="0"/>
              </a:spcBef>
              <a:spcAft>
                <a:spcPts val="0"/>
              </a:spcAft>
              <a:buSzPts val="1300"/>
              <a:buChar char="●"/>
            </a:pPr>
            <a:r>
              <a:rPr lang="en"/>
              <a:t>Overall functional requirements are met</a:t>
            </a:r>
            <a:endParaRPr/>
          </a:p>
        </p:txBody>
      </p:sp>
      <p:pic>
        <p:nvPicPr>
          <p:cNvPr id="164" name="Google Shape;164;p23"/>
          <p:cNvPicPr preferRelativeResize="0"/>
          <p:nvPr/>
        </p:nvPicPr>
        <p:blipFill>
          <a:blip r:embed="rId3">
            <a:alphaModFix/>
          </a:blip>
          <a:stretch>
            <a:fillRect/>
          </a:stretch>
        </p:blipFill>
        <p:spPr>
          <a:xfrm>
            <a:off x="6209175" y="923026"/>
            <a:ext cx="2208973" cy="9308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Brief Overview of Project</a:t>
            </a:r>
            <a:endParaRPr/>
          </a:p>
        </p:txBody>
      </p:sp>
      <p:sp>
        <p:nvSpPr>
          <p:cNvPr id="93" name="Google Shape;93;p14"/>
          <p:cNvSpPr txBox="1"/>
          <p:nvPr>
            <p:ph idx="1" type="body"/>
          </p:nvPr>
        </p:nvSpPr>
        <p:spPr>
          <a:xfrm>
            <a:off x="729450" y="2078875"/>
            <a:ext cx="7688700" cy="2261100"/>
          </a:xfrm>
          <a:prstGeom prst="rect">
            <a:avLst/>
          </a:prstGeom>
        </p:spPr>
        <p:txBody>
          <a:bodyPr anchorCtr="0" anchor="t" bIns="91425" lIns="91425" spcFirstLastPara="1" rIns="91425" wrap="square" tIns="91425">
            <a:normAutofit lnSpcReduction="10000"/>
          </a:bodyPr>
          <a:lstStyle/>
          <a:p>
            <a:pPr indent="-311150" lvl="0" marL="457200" rtl="0" algn="l">
              <a:spcBef>
                <a:spcPts val="0"/>
              </a:spcBef>
              <a:spcAft>
                <a:spcPts val="0"/>
              </a:spcAft>
              <a:buSzPts val="1300"/>
              <a:buChar char="●"/>
            </a:pPr>
            <a:r>
              <a:rPr lang="en">
                <a:solidFill>
                  <a:srgbClr val="333333"/>
                </a:solidFill>
                <a:highlight>
                  <a:srgbClr val="FFFFFF"/>
                </a:highlight>
                <a:latin typeface="Arial"/>
                <a:ea typeface="Arial"/>
                <a:cs typeface="Arial"/>
                <a:sym typeface="Arial"/>
              </a:rPr>
              <a:t>MISO (Midcontinent Independent System Operator) is an independent, not-for-profit, member-based organization responsible for operating the power grid across 15 U.S. states and the Canadian province of Manitoba. (</a:t>
            </a:r>
            <a:r>
              <a:rPr lang="en" u="sng">
                <a:solidFill>
                  <a:schemeClr val="hlink"/>
                </a:solidFill>
                <a:highlight>
                  <a:srgbClr val="FFFFFF"/>
                </a:highlight>
                <a:latin typeface="Arial"/>
                <a:ea typeface="Arial"/>
                <a:cs typeface="Arial"/>
                <a:sym typeface="Arial"/>
                <a:hlinkClick r:id="rId3"/>
              </a:rPr>
              <a:t>https://www.misoenergy.org/about/</a:t>
            </a:r>
            <a:r>
              <a:rPr lang="en">
                <a:solidFill>
                  <a:srgbClr val="333333"/>
                </a:solidFill>
                <a:highlight>
                  <a:srgbClr val="FFFFFF"/>
                </a:highlight>
                <a:latin typeface="Arial"/>
                <a:ea typeface="Arial"/>
                <a:cs typeface="Arial"/>
                <a:sym typeface="Arial"/>
              </a:rPr>
              <a:t>)</a:t>
            </a:r>
            <a:endParaRPr>
              <a:solidFill>
                <a:srgbClr val="333333"/>
              </a:solidFill>
              <a:highlight>
                <a:srgbClr val="FFFFFF"/>
              </a:highlight>
              <a:latin typeface="Arial"/>
              <a:ea typeface="Arial"/>
              <a:cs typeface="Arial"/>
              <a:sym typeface="Arial"/>
            </a:endParaRPr>
          </a:p>
          <a:p>
            <a:pPr indent="-311150" lvl="0" marL="457200" rtl="0" algn="l">
              <a:spcBef>
                <a:spcPts val="0"/>
              </a:spcBef>
              <a:spcAft>
                <a:spcPts val="0"/>
              </a:spcAft>
              <a:buClr>
                <a:srgbClr val="333333"/>
              </a:buClr>
              <a:buSzPts val="1300"/>
              <a:buFont typeface="Arial"/>
              <a:buChar char="●"/>
            </a:pPr>
            <a:r>
              <a:rPr lang="en">
                <a:solidFill>
                  <a:srgbClr val="333333"/>
                </a:solidFill>
                <a:highlight>
                  <a:srgbClr val="FFFFFF"/>
                </a:highlight>
                <a:latin typeface="Arial"/>
                <a:ea typeface="Arial"/>
                <a:cs typeface="Arial"/>
                <a:sym typeface="Arial"/>
              </a:rPr>
              <a:t>MISO has tasked us creating a public emissions dashboard which allows stakeholders utilities, energy infrastructure investors, power consumers, etc. to view real-time emissions data.</a:t>
            </a:r>
            <a:endParaRPr>
              <a:solidFill>
                <a:srgbClr val="333333"/>
              </a:solidFill>
              <a:highlight>
                <a:srgbClr val="FFFFFF"/>
              </a:highlight>
              <a:latin typeface="Arial"/>
              <a:ea typeface="Arial"/>
              <a:cs typeface="Arial"/>
              <a:sym typeface="Arial"/>
            </a:endParaRPr>
          </a:p>
          <a:p>
            <a:pPr indent="-311150" lvl="0" marL="457200" rtl="0" algn="l">
              <a:spcBef>
                <a:spcPts val="0"/>
              </a:spcBef>
              <a:spcAft>
                <a:spcPts val="0"/>
              </a:spcAft>
              <a:buClr>
                <a:srgbClr val="333333"/>
              </a:buClr>
              <a:buSzPts val="1300"/>
              <a:buFont typeface="Arial"/>
              <a:buChar char="●"/>
            </a:pPr>
            <a:r>
              <a:rPr lang="en">
                <a:solidFill>
                  <a:srgbClr val="333333"/>
                </a:solidFill>
                <a:highlight>
                  <a:srgbClr val="FFFFFF"/>
                </a:highlight>
                <a:latin typeface="Arial"/>
                <a:ea typeface="Arial"/>
                <a:cs typeface="Arial"/>
                <a:sym typeface="Arial"/>
              </a:rPr>
              <a:t>The look should be similar to the California ISO’s dashboard: </a:t>
            </a:r>
            <a:endParaRPr>
              <a:solidFill>
                <a:srgbClr val="333333"/>
              </a:solidFill>
              <a:highlight>
                <a:srgbClr val="FFFFFF"/>
              </a:highlight>
              <a:latin typeface="Arial"/>
              <a:ea typeface="Arial"/>
              <a:cs typeface="Arial"/>
              <a:sym typeface="Arial"/>
            </a:endParaRPr>
          </a:p>
          <a:p>
            <a:pPr indent="0" lvl="0" marL="457200" rtl="0" algn="l">
              <a:spcBef>
                <a:spcPts val="1200"/>
              </a:spcBef>
              <a:spcAft>
                <a:spcPts val="0"/>
              </a:spcAft>
              <a:buNone/>
            </a:pPr>
            <a:r>
              <a:rPr lang="en" u="sng">
                <a:solidFill>
                  <a:schemeClr val="hlink"/>
                </a:solidFill>
                <a:hlinkClick r:id="rId4"/>
              </a:rPr>
              <a:t>http://www.caiso.com/TodaysOutlook/Pages/emissions.aspx</a:t>
            </a:r>
            <a:endParaRPr/>
          </a:p>
          <a:p>
            <a:pPr indent="0" lvl="0" marL="457200" rtl="0" algn="l">
              <a:spcBef>
                <a:spcPts val="1200"/>
              </a:spcBef>
              <a:spcAft>
                <a:spcPts val="1200"/>
              </a:spcAft>
              <a:buNone/>
            </a:pPr>
            <a:r>
              <a:t/>
            </a:r>
            <a:endParaRPr/>
          </a:p>
        </p:txBody>
      </p:sp>
      <p:pic>
        <p:nvPicPr>
          <p:cNvPr id="94" name="Google Shape;94;p14" title="Unit-Testing.mp3">
            <a:hlinkClick r:id="rId5"/>
          </p:cNvPr>
          <p:cNvPicPr preferRelativeResize="0"/>
          <p:nvPr/>
        </p:nvPicPr>
        <p:blipFill>
          <a:blip r:embed="rId6">
            <a:alphaModFix/>
          </a:blip>
          <a:stretch>
            <a:fillRect/>
          </a:stretch>
        </p:blipFill>
        <p:spPr>
          <a:xfrm>
            <a:off x="729450" y="3882775"/>
            <a:ext cx="457200" cy="457200"/>
          </a:xfrm>
          <a:prstGeom prst="rect">
            <a:avLst/>
          </a:prstGeom>
          <a:noFill/>
          <a:ln>
            <a:noFill/>
          </a:ln>
        </p:spPr>
      </p:pic>
      <p:pic>
        <p:nvPicPr>
          <p:cNvPr id="95" name="Google Shape;95;p14"/>
          <p:cNvPicPr preferRelativeResize="0"/>
          <p:nvPr/>
        </p:nvPicPr>
        <p:blipFill>
          <a:blip r:embed="rId7">
            <a:alphaModFix/>
          </a:blip>
          <a:stretch>
            <a:fillRect/>
          </a:stretch>
        </p:blipFill>
        <p:spPr>
          <a:xfrm>
            <a:off x="6209175" y="923026"/>
            <a:ext cx="2208973" cy="93082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5"/>
          <p:cNvSpPr txBox="1"/>
          <p:nvPr>
            <p:ph type="title"/>
          </p:nvPr>
        </p:nvSpPr>
        <p:spPr>
          <a:xfrm>
            <a:off x="218925" y="5407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System Diagram</a:t>
            </a:r>
            <a:endParaRPr/>
          </a:p>
        </p:txBody>
      </p:sp>
      <p:pic>
        <p:nvPicPr>
          <p:cNvPr id="101" name="Google Shape;101;p15"/>
          <p:cNvPicPr preferRelativeResize="0"/>
          <p:nvPr/>
        </p:nvPicPr>
        <p:blipFill>
          <a:blip r:embed="rId3">
            <a:alphaModFix/>
          </a:blip>
          <a:stretch>
            <a:fillRect/>
          </a:stretch>
        </p:blipFill>
        <p:spPr>
          <a:xfrm>
            <a:off x="7855600" y="578425"/>
            <a:ext cx="1091277" cy="459850"/>
          </a:xfrm>
          <a:prstGeom prst="rect">
            <a:avLst/>
          </a:prstGeom>
          <a:noFill/>
          <a:ln>
            <a:noFill/>
          </a:ln>
        </p:spPr>
      </p:pic>
      <p:pic>
        <p:nvPicPr>
          <p:cNvPr id="102" name="Google Shape;102;p15"/>
          <p:cNvPicPr preferRelativeResize="0"/>
          <p:nvPr/>
        </p:nvPicPr>
        <p:blipFill>
          <a:blip r:embed="rId4">
            <a:alphaModFix/>
          </a:blip>
          <a:stretch>
            <a:fillRect/>
          </a:stretch>
        </p:blipFill>
        <p:spPr>
          <a:xfrm>
            <a:off x="1761651" y="1254625"/>
            <a:ext cx="5334576" cy="378160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6"/>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Interface Testing </a:t>
            </a:r>
            <a:endParaRPr/>
          </a:p>
        </p:txBody>
      </p:sp>
      <p:sp>
        <p:nvSpPr>
          <p:cNvPr id="108" name="Google Shape;108;p16"/>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Automatically test data source interfaces (APIs, EIA info, etc.) within software</a:t>
            </a:r>
            <a:endParaRPr/>
          </a:p>
          <a:p>
            <a:pPr indent="-311150" lvl="0" marL="457200" rtl="0" algn="l">
              <a:spcBef>
                <a:spcPts val="0"/>
              </a:spcBef>
              <a:spcAft>
                <a:spcPts val="0"/>
              </a:spcAft>
              <a:buSzPts val="1300"/>
              <a:buChar char="●"/>
            </a:pPr>
            <a:r>
              <a:rPr lang="en"/>
              <a:t>Calculations and data manipulation will be done using test dataset(s)</a:t>
            </a:r>
            <a:endParaRPr/>
          </a:p>
          <a:p>
            <a:pPr indent="-311150" lvl="0" marL="457200" rtl="0" algn="l">
              <a:spcBef>
                <a:spcPts val="0"/>
              </a:spcBef>
              <a:spcAft>
                <a:spcPts val="0"/>
              </a:spcAft>
              <a:buSzPts val="1300"/>
              <a:buChar char="●"/>
            </a:pPr>
            <a:r>
              <a:rPr lang="en"/>
              <a:t>Language to </a:t>
            </a:r>
            <a:r>
              <a:rPr lang="en"/>
              <a:t>language interface testing using </a:t>
            </a:r>
            <a:r>
              <a:rPr lang="en"/>
              <a:t>unique identifier codes and test dataset(s)</a:t>
            </a:r>
            <a:endParaRPr/>
          </a:p>
          <a:p>
            <a:pPr indent="-311150" lvl="0" marL="457200" rtl="0" algn="l">
              <a:spcBef>
                <a:spcPts val="0"/>
              </a:spcBef>
              <a:spcAft>
                <a:spcPts val="0"/>
              </a:spcAft>
              <a:buSzPts val="1300"/>
              <a:buChar char="●"/>
            </a:pPr>
            <a:r>
              <a:rPr lang="en"/>
              <a:t>Data import and manipulation to graphing library will be verified with test dataset(s)</a:t>
            </a:r>
            <a:endParaRPr/>
          </a:p>
          <a:p>
            <a:pPr indent="-311150" lvl="0" marL="457200" rtl="0" algn="l">
              <a:spcBef>
                <a:spcPts val="0"/>
              </a:spcBef>
              <a:spcAft>
                <a:spcPts val="0"/>
              </a:spcAft>
              <a:buSzPts val="1300"/>
              <a:buChar char="●"/>
            </a:pPr>
            <a:r>
              <a:rPr lang="en"/>
              <a:t>Interface between final dashboard and graphing code will be verified with test data from real time and historical data sets</a:t>
            </a:r>
            <a:endParaRPr/>
          </a:p>
          <a:p>
            <a:pPr indent="-311150" lvl="0" marL="457200" rtl="0" algn="l">
              <a:spcBef>
                <a:spcPts val="0"/>
              </a:spcBef>
              <a:spcAft>
                <a:spcPts val="0"/>
              </a:spcAft>
              <a:buSzPts val="1300"/>
              <a:buChar char="●"/>
            </a:pPr>
            <a:r>
              <a:rPr lang="en"/>
              <a:t>User to system interfaces will be tested by various groups: team, customer, other students</a:t>
            </a:r>
            <a:endParaRPr/>
          </a:p>
          <a:p>
            <a:pPr indent="0" lvl="0" marL="457200" rtl="0" algn="l">
              <a:spcBef>
                <a:spcPts val="1200"/>
              </a:spcBef>
              <a:spcAft>
                <a:spcPts val="1200"/>
              </a:spcAft>
              <a:buNone/>
            </a:pPr>
            <a:r>
              <a:t/>
            </a:r>
            <a:endParaRPr/>
          </a:p>
        </p:txBody>
      </p:sp>
      <p:pic>
        <p:nvPicPr>
          <p:cNvPr id="109" name="Google Shape;109;p16" title="Interface-Testing.mp3">
            <a:hlinkClick r:id="rId3"/>
          </p:cNvPr>
          <p:cNvPicPr preferRelativeResize="0"/>
          <p:nvPr/>
        </p:nvPicPr>
        <p:blipFill>
          <a:blip r:embed="rId4">
            <a:alphaModFix/>
          </a:blip>
          <a:stretch>
            <a:fillRect/>
          </a:stretch>
        </p:blipFill>
        <p:spPr>
          <a:xfrm>
            <a:off x="729450" y="3882775"/>
            <a:ext cx="457200" cy="457200"/>
          </a:xfrm>
          <a:prstGeom prst="rect">
            <a:avLst/>
          </a:prstGeom>
          <a:noFill/>
          <a:ln>
            <a:noFill/>
          </a:ln>
        </p:spPr>
      </p:pic>
      <p:pic>
        <p:nvPicPr>
          <p:cNvPr id="110" name="Google Shape;110;p16"/>
          <p:cNvPicPr preferRelativeResize="0"/>
          <p:nvPr/>
        </p:nvPicPr>
        <p:blipFill>
          <a:blip r:embed="rId5">
            <a:alphaModFix/>
          </a:blip>
          <a:stretch>
            <a:fillRect/>
          </a:stretch>
        </p:blipFill>
        <p:spPr>
          <a:xfrm>
            <a:off x="6209175" y="923026"/>
            <a:ext cx="2208973" cy="9308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7"/>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Integration Testing</a:t>
            </a:r>
            <a:endParaRPr/>
          </a:p>
        </p:txBody>
      </p:sp>
      <p:sp>
        <p:nvSpPr>
          <p:cNvPr id="116" name="Google Shape;116;p17"/>
          <p:cNvSpPr txBox="1"/>
          <p:nvPr>
            <p:ph idx="1" type="body"/>
          </p:nvPr>
        </p:nvSpPr>
        <p:spPr>
          <a:xfrm>
            <a:off x="729450" y="1853850"/>
            <a:ext cx="7688700" cy="2806800"/>
          </a:xfrm>
          <a:prstGeom prst="rect">
            <a:avLst/>
          </a:prstGeom>
        </p:spPr>
        <p:txBody>
          <a:bodyPr anchorCtr="0" anchor="t" bIns="91425" lIns="91425" spcFirstLastPara="1" rIns="91425" wrap="square" tIns="91425">
            <a:noAutofit/>
          </a:bodyPr>
          <a:lstStyle/>
          <a:p>
            <a:pPr indent="-323850" lvl="0" marL="457200" rtl="0" algn="l">
              <a:lnSpc>
                <a:spcPct val="100000"/>
              </a:lnSpc>
              <a:spcBef>
                <a:spcPts val="600"/>
              </a:spcBef>
              <a:spcAft>
                <a:spcPts val="0"/>
              </a:spcAft>
              <a:buClr>
                <a:srgbClr val="4C4C4C"/>
              </a:buClr>
              <a:buSzPts val="1500"/>
              <a:buFont typeface="Constantia"/>
              <a:buAutoNum type="arabicPeriod"/>
            </a:pPr>
            <a:r>
              <a:rPr b="1" lang="en" sz="1700">
                <a:solidFill>
                  <a:srgbClr val="4C4C4C"/>
                </a:solidFill>
                <a:latin typeface="Constantia"/>
                <a:ea typeface="Constantia"/>
                <a:cs typeface="Constantia"/>
                <a:sym typeface="Constantia"/>
              </a:rPr>
              <a:t>Assumption Development -</a:t>
            </a:r>
            <a:r>
              <a:rPr lang="en">
                <a:solidFill>
                  <a:srgbClr val="4C4C4C"/>
                </a:solidFill>
                <a:latin typeface="Constantia"/>
                <a:ea typeface="Constantia"/>
                <a:cs typeface="Constantia"/>
                <a:sym typeface="Constantia"/>
              </a:rPr>
              <a:t>Discussions with </a:t>
            </a:r>
            <a:r>
              <a:rPr lang="en">
                <a:solidFill>
                  <a:srgbClr val="4C4C4C"/>
                </a:solidFill>
                <a:latin typeface="Constantia"/>
                <a:ea typeface="Constantia"/>
                <a:cs typeface="Constantia"/>
                <a:sym typeface="Constantia"/>
              </a:rPr>
              <a:t>stakeholders</a:t>
            </a:r>
            <a:r>
              <a:rPr lang="en">
                <a:solidFill>
                  <a:srgbClr val="4C4C4C"/>
                </a:solidFill>
                <a:latin typeface="Constantia"/>
                <a:ea typeface="Constantia"/>
                <a:cs typeface="Constantia"/>
                <a:sym typeface="Constantia"/>
              </a:rPr>
              <a:t> highlighted the need for estimation and assumptions. One example is, if a generator in the MISO region also feeds power into a different ISO, </a:t>
            </a:r>
            <a:r>
              <a:rPr lang="en">
                <a:solidFill>
                  <a:srgbClr val="4C4C4C"/>
                </a:solidFill>
                <a:latin typeface="Constantia"/>
                <a:ea typeface="Constantia"/>
                <a:cs typeface="Constantia"/>
                <a:sym typeface="Constantia"/>
              </a:rPr>
              <a:t>we will assume it is only feeding the MISO region</a:t>
            </a:r>
            <a:r>
              <a:rPr lang="en">
                <a:solidFill>
                  <a:srgbClr val="4C4C4C"/>
                </a:solidFill>
                <a:latin typeface="Constantia"/>
                <a:ea typeface="Constantia"/>
                <a:cs typeface="Constantia"/>
                <a:sym typeface="Constantia"/>
              </a:rPr>
              <a:t>).</a:t>
            </a:r>
            <a:endParaRPr>
              <a:solidFill>
                <a:srgbClr val="4C4C4C"/>
              </a:solidFill>
              <a:latin typeface="Constantia"/>
              <a:ea typeface="Constantia"/>
              <a:cs typeface="Constantia"/>
              <a:sym typeface="Constantia"/>
            </a:endParaRPr>
          </a:p>
          <a:p>
            <a:pPr indent="-311150" lvl="0" marL="457200" rtl="0" algn="l">
              <a:lnSpc>
                <a:spcPct val="100000"/>
              </a:lnSpc>
              <a:spcBef>
                <a:spcPts val="0"/>
              </a:spcBef>
              <a:spcAft>
                <a:spcPts val="0"/>
              </a:spcAft>
              <a:buClr>
                <a:srgbClr val="4C4C4C"/>
              </a:buClr>
              <a:buSzPts val="1300"/>
              <a:buFont typeface="Constantia"/>
              <a:buAutoNum type="arabicPeriod"/>
            </a:pPr>
            <a:r>
              <a:rPr b="1" lang="en" sz="1700">
                <a:solidFill>
                  <a:srgbClr val="4C4C4C"/>
                </a:solidFill>
                <a:latin typeface="Constantia"/>
                <a:ea typeface="Constantia"/>
                <a:cs typeface="Constantia"/>
                <a:sym typeface="Constantia"/>
              </a:rPr>
              <a:t>Data -</a:t>
            </a:r>
            <a:r>
              <a:rPr lang="en">
                <a:solidFill>
                  <a:srgbClr val="4C4C4C"/>
                </a:solidFill>
                <a:latin typeface="Constantia"/>
                <a:ea typeface="Constantia"/>
                <a:cs typeface="Constantia"/>
                <a:sym typeface="Constantia"/>
              </a:rPr>
              <a:t> Data will be gathered from public sources including MISO website, the EIA (Energy Information Administration), additional public sources.</a:t>
            </a:r>
            <a:endParaRPr>
              <a:solidFill>
                <a:srgbClr val="4C4C4C"/>
              </a:solidFill>
              <a:latin typeface="Constantia"/>
              <a:ea typeface="Constantia"/>
              <a:cs typeface="Constantia"/>
              <a:sym typeface="Constantia"/>
            </a:endParaRPr>
          </a:p>
          <a:p>
            <a:pPr indent="-311150" lvl="0" marL="457200" rtl="0" algn="l">
              <a:lnSpc>
                <a:spcPct val="100000"/>
              </a:lnSpc>
              <a:spcBef>
                <a:spcPts val="0"/>
              </a:spcBef>
              <a:spcAft>
                <a:spcPts val="0"/>
              </a:spcAft>
              <a:buClr>
                <a:srgbClr val="4C4C4C"/>
              </a:buClr>
              <a:buSzPts val="1300"/>
              <a:buFont typeface="Constantia"/>
              <a:buAutoNum type="arabicPeriod"/>
            </a:pPr>
            <a:r>
              <a:rPr b="1" lang="en" sz="1700">
                <a:solidFill>
                  <a:srgbClr val="4C4C4C"/>
                </a:solidFill>
                <a:latin typeface="Constantia"/>
                <a:ea typeface="Constantia"/>
                <a:cs typeface="Constantia"/>
                <a:sym typeface="Constantia"/>
              </a:rPr>
              <a:t>Software Development </a:t>
            </a:r>
            <a:r>
              <a:rPr b="1" lang="en">
                <a:solidFill>
                  <a:srgbClr val="4C4C4C"/>
                </a:solidFill>
                <a:latin typeface="Constantia"/>
                <a:ea typeface="Constantia"/>
                <a:cs typeface="Constantia"/>
                <a:sym typeface="Constantia"/>
              </a:rPr>
              <a:t>-</a:t>
            </a:r>
            <a:r>
              <a:rPr lang="en">
                <a:solidFill>
                  <a:srgbClr val="4C4C4C"/>
                </a:solidFill>
                <a:latin typeface="Constantia"/>
                <a:ea typeface="Constantia"/>
                <a:cs typeface="Constantia"/>
                <a:sym typeface="Constantia"/>
              </a:rPr>
              <a:t> We will be using Python, JavaScript, and HighCharts. Dashboard requirements include having both recent and historical data display options (line charts, regional map view), the </a:t>
            </a:r>
            <a:r>
              <a:rPr lang="en">
                <a:solidFill>
                  <a:srgbClr val="4C4C4C"/>
                </a:solidFill>
                <a:latin typeface="Constantia"/>
                <a:ea typeface="Constantia"/>
                <a:cs typeface="Constantia"/>
                <a:sym typeface="Constantia"/>
              </a:rPr>
              <a:t>ability</a:t>
            </a:r>
            <a:r>
              <a:rPr lang="en">
                <a:solidFill>
                  <a:srgbClr val="4C4C4C"/>
                </a:solidFill>
                <a:latin typeface="Constantia"/>
                <a:ea typeface="Constantia"/>
                <a:cs typeface="Constantia"/>
                <a:sym typeface="Constantia"/>
              </a:rPr>
              <a:t> for the user to filter by region and download raw data.</a:t>
            </a:r>
            <a:endParaRPr>
              <a:solidFill>
                <a:srgbClr val="4C4C4C"/>
              </a:solidFill>
              <a:latin typeface="Constantia"/>
              <a:ea typeface="Constantia"/>
              <a:cs typeface="Constantia"/>
              <a:sym typeface="Constantia"/>
            </a:endParaRPr>
          </a:p>
          <a:p>
            <a:pPr indent="-311150" lvl="0" marL="457200" rtl="0" algn="l">
              <a:lnSpc>
                <a:spcPct val="100000"/>
              </a:lnSpc>
              <a:spcBef>
                <a:spcPts val="0"/>
              </a:spcBef>
              <a:spcAft>
                <a:spcPts val="0"/>
              </a:spcAft>
              <a:buClr>
                <a:srgbClr val="4C4C4C"/>
              </a:buClr>
              <a:buSzPts val="1300"/>
              <a:buFont typeface="Constantia"/>
              <a:buAutoNum type="arabicPeriod"/>
            </a:pPr>
            <a:r>
              <a:rPr b="1" lang="en" sz="1700">
                <a:solidFill>
                  <a:srgbClr val="4C4C4C"/>
                </a:solidFill>
                <a:latin typeface="Constantia"/>
                <a:ea typeface="Constantia"/>
                <a:cs typeface="Constantia"/>
                <a:sym typeface="Constantia"/>
              </a:rPr>
              <a:t>Documentation </a:t>
            </a:r>
            <a:r>
              <a:rPr b="1" lang="en">
                <a:solidFill>
                  <a:srgbClr val="4C4C4C"/>
                </a:solidFill>
                <a:latin typeface="Constantia"/>
                <a:ea typeface="Constantia"/>
                <a:cs typeface="Constantia"/>
                <a:sym typeface="Constantia"/>
              </a:rPr>
              <a:t>- </a:t>
            </a:r>
            <a:r>
              <a:rPr lang="en">
                <a:solidFill>
                  <a:srgbClr val="4C4C4C"/>
                </a:solidFill>
                <a:latin typeface="Constantia"/>
                <a:ea typeface="Constantia"/>
                <a:cs typeface="Constantia"/>
                <a:sym typeface="Constantia"/>
              </a:rPr>
              <a:t>The final step will be checking to see if all visual aspects are implemented and write a report documenting any conclusions we came to.</a:t>
            </a:r>
            <a:endParaRPr>
              <a:solidFill>
                <a:srgbClr val="4C4C4C"/>
              </a:solidFill>
              <a:latin typeface="Constantia"/>
              <a:ea typeface="Constantia"/>
              <a:cs typeface="Constantia"/>
              <a:sym typeface="Constantia"/>
            </a:endParaRPr>
          </a:p>
          <a:p>
            <a:pPr indent="0" lvl="0" marL="0" rtl="0" algn="l">
              <a:lnSpc>
                <a:spcPct val="100000"/>
              </a:lnSpc>
              <a:spcBef>
                <a:spcPts val="1000"/>
              </a:spcBef>
              <a:spcAft>
                <a:spcPts val="1200"/>
              </a:spcAft>
              <a:buNone/>
            </a:pPr>
            <a:r>
              <a:t/>
            </a:r>
            <a:endParaRPr sz="1400"/>
          </a:p>
        </p:txBody>
      </p:sp>
      <p:pic>
        <p:nvPicPr>
          <p:cNvPr id="117" name="Google Shape;117;p17"/>
          <p:cNvPicPr preferRelativeResize="0"/>
          <p:nvPr/>
        </p:nvPicPr>
        <p:blipFill>
          <a:blip r:embed="rId3">
            <a:alphaModFix/>
          </a:blip>
          <a:stretch>
            <a:fillRect/>
          </a:stretch>
        </p:blipFill>
        <p:spPr>
          <a:xfrm>
            <a:off x="6209175" y="923026"/>
            <a:ext cx="2208973" cy="930825"/>
          </a:xfrm>
          <a:prstGeom prst="rect">
            <a:avLst/>
          </a:prstGeom>
          <a:noFill/>
          <a:ln>
            <a:noFill/>
          </a:ln>
        </p:spPr>
      </p:pic>
      <p:pic>
        <p:nvPicPr>
          <p:cNvPr id="118" name="Google Shape;118;p17" title="Integration_Testing.mp3">
            <a:hlinkClick r:id="rId4"/>
          </p:cNvPr>
          <p:cNvPicPr preferRelativeResize="0"/>
          <p:nvPr/>
        </p:nvPicPr>
        <p:blipFill>
          <a:blip r:embed="rId5">
            <a:alphaModFix/>
          </a:blip>
          <a:stretch>
            <a:fillRect/>
          </a:stretch>
        </p:blipFill>
        <p:spPr>
          <a:xfrm>
            <a:off x="272250" y="4415400"/>
            <a:ext cx="457200" cy="4572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18"/>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Integration Testing</a:t>
            </a:r>
            <a:endParaRPr/>
          </a:p>
        </p:txBody>
      </p:sp>
      <p:pic>
        <p:nvPicPr>
          <p:cNvPr id="124" name="Google Shape;124;p18"/>
          <p:cNvPicPr preferRelativeResize="0"/>
          <p:nvPr/>
        </p:nvPicPr>
        <p:blipFill>
          <a:blip r:embed="rId3">
            <a:alphaModFix/>
          </a:blip>
          <a:stretch>
            <a:fillRect/>
          </a:stretch>
        </p:blipFill>
        <p:spPr>
          <a:xfrm>
            <a:off x="6209175" y="923026"/>
            <a:ext cx="2208973" cy="930825"/>
          </a:xfrm>
          <a:prstGeom prst="rect">
            <a:avLst/>
          </a:prstGeom>
          <a:noFill/>
          <a:ln>
            <a:noFill/>
          </a:ln>
        </p:spPr>
      </p:pic>
      <p:pic>
        <p:nvPicPr>
          <p:cNvPr id="125" name="Google Shape;125;p18"/>
          <p:cNvPicPr preferRelativeResize="0"/>
          <p:nvPr/>
        </p:nvPicPr>
        <p:blipFill>
          <a:blip r:embed="rId4">
            <a:alphaModFix/>
          </a:blip>
          <a:stretch>
            <a:fillRect/>
          </a:stretch>
        </p:blipFill>
        <p:spPr>
          <a:xfrm>
            <a:off x="182225" y="44675"/>
            <a:ext cx="8901862" cy="50541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9"/>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Unit Testing </a:t>
            </a:r>
            <a:endParaRPr/>
          </a:p>
        </p:txBody>
      </p:sp>
      <p:sp>
        <p:nvSpPr>
          <p:cNvPr id="131" name="Google Shape;131;p19"/>
          <p:cNvSpPr txBox="1"/>
          <p:nvPr>
            <p:ph idx="1" type="body"/>
          </p:nvPr>
        </p:nvSpPr>
        <p:spPr>
          <a:xfrm>
            <a:off x="729450" y="2078875"/>
            <a:ext cx="7688700" cy="2261100"/>
          </a:xfrm>
          <a:prstGeom prst="rect">
            <a:avLst/>
          </a:prstGeom>
        </p:spPr>
        <p:txBody>
          <a:bodyPr anchorCtr="0" anchor="t" bIns="91425" lIns="91425" spcFirstLastPara="1" rIns="91425" wrap="square" tIns="91425">
            <a:normAutofit/>
          </a:bodyPr>
          <a:lstStyle/>
          <a:p>
            <a:pPr indent="-311150" lvl="0" marL="457200" rtl="0" algn="l">
              <a:spcBef>
                <a:spcPts val="0"/>
              </a:spcBef>
              <a:spcAft>
                <a:spcPts val="0"/>
              </a:spcAft>
              <a:buSzPts val="1300"/>
              <a:buChar char="●"/>
            </a:pPr>
            <a:r>
              <a:rPr lang="en"/>
              <a:t>All imported data sections will  be compared to their parent datasets</a:t>
            </a:r>
            <a:endParaRPr/>
          </a:p>
          <a:p>
            <a:pPr indent="-311150" lvl="0" marL="457200" rtl="0" algn="l">
              <a:spcBef>
                <a:spcPts val="0"/>
              </a:spcBef>
              <a:spcAft>
                <a:spcPts val="0"/>
              </a:spcAft>
              <a:buSzPts val="1300"/>
              <a:buChar char="●"/>
            </a:pPr>
            <a:r>
              <a:rPr lang="en"/>
              <a:t>There should be a match between the source columns and extracted data</a:t>
            </a:r>
            <a:endParaRPr/>
          </a:p>
          <a:p>
            <a:pPr indent="-311150" lvl="0" marL="457200" rtl="0" algn="l">
              <a:spcBef>
                <a:spcPts val="0"/>
              </a:spcBef>
              <a:spcAft>
                <a:spcPts val="0"/>
              </a:spcAft>
              <a:buSzPts val="1300"/>
              <a:buChar char="●"/>
            </a:pPr>
            <a:r>
              <a:rPr lang="en"/>
              <a:t>Dashboard unit testing will consist of software unit testing of our Highcharts library implementation</a:t>
            </a:r>
            <a:endParaRPr/>
          </a:p>
        </p:txBody>
      </p:sp>
      <p:pic>
        <p:nvPicPr>
          <p:cNvPr id="132" name="Google Shape;132;p19" title="Unit-Testing.mp3">
            <a:hlinkClick r:id="rId3"/>
          </p:cNvPr>
          <p:cNvPicPr preferRelativeResize="0"/>
          <p:nvPr/>
        </p:nvPicPr>
        <p:blipFill>
          <a:blip r:embed="rId4">
            <a:alphaModFix/>
          </a:blip>
          <a:stretch>
            <a:fillRect/>
          </a:stretch>
        </p:blipFill>
        <p:spPr>
          <a:xfrm>
            <a:off x="729450" y="3882775"/>
            <a:ext cx="457200" cy="457200"/>
          </a:xfrm>
          <a:prstGeom prst="rect">
            <a:avLst/>
          </a:prstGeom>
          <a:noFill/>
          <a:ln>
            <a:noFill/>
          </a:ln>
        </p:spPr>
      </p:pic>
      <p:pic>
        <p:nvPicPr>
          <p:cNvPr id="133" name="Google Shape;133;p19"/>
          <p:cNvPicPr preferRelativeResize="0"/>
          <p:nvPr/>
        </p:nvPicPr>
        <p:blipFill>
          <a:blip r:embed="rId5">
            <a:alphaModFix/>
          </a:blip>
          <a:stretch>
            <a:fillRect/>
          </a:stretch>
        </p:blipFill>
        <p:spPr>
          <a:xfrm>
            <a:off x="6209175" y="923026"/>
            <a:ext cx="2208973" cy="9308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0"/>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System Testing</a:t>
            </a:r>
            <a:endParaRPr/>
          </a:p>
        </p:txBody>
      </p:sp>
      <p:sp>
        <p:nvSpPr>
          <p:cNvPr id="139" name="Google Shape;139;p20"/>
          <p:cNvSpPr txBox="1"/>
          <p:nvPr>
            <p:ph idx="1" type="body"/>
          </p:nvPr>
        </p:nvSpPr>
        <p:spPr>
          <a:xfrm>
            <a:off x="729450" y="2078875"/>
            <a:ext cx="7688700" cy="24930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None/>
            </a:pPr>
            <a:r>
              <a:rPr lang="en"/>
              <a:t>Can break down the system into three separate steps, analyzing the inputs and outputs of each step:</a:t>
            </a:r>
            <a:endParaRPr/>
          </a:p>
          <a:p>
            <a:pPr indent="-304958" lvl="0" marL="457200" rtl="0" algn="l">
              <a:spcBef>
                <a:spcPts val="1200"/>
              </a:spcBef>
              <a:spcAft>
                <a:spcPts val="0"/>
              </a:spcAft>
              <a:buSzPct val="100000"/>
              <a:buAutoNum type="arabicPeriod"/>
            </a:pPr>
            <a:r>
              <a:rPr lang="en"/>
              <a:t>Pulling data from data sources</a:t>
            </a:r>
            <a:endParaRPr/>
          </a:p>
          <a:p>
            <a:pPr indent="-293211" lvl="1" marL="914400" rtl="0" algn="l">
              <a:spcBef>
                <a:spcPts val="0"/>
              </a:spcBef>
              <a:spcAft>
                <a:spcPts val="0"/>
              </a:spcAft>
              <a:buSzPct val="100000"/>
              <a:buAutoNum type="alphaLcPeriod"/>
            </a:pPr>
            <a:r>
              <a:rPr lang="en"/>
              <a:t>Here, the data should be pulled from a static number of sources and the data pulled will send the most recent information from these data sources for data processing</a:t>
            </a:r>
            <a:endParaRPr/>
          </a:p>
          <a:p>
            <a:pPr indent="-304958" lvl="0" marL="457200" rtl="0" algn="l">
              <a:spcBef>
                <a:spcPts val="0"/>
              </a:spcBef>
              <a:spcAft>
                <a:spcPts val="0"/>
              </a:spcAft>
              <a:buSzPct val="100000"/>
              <a:buAutoNum type="arabicPeriod"/>
            </a:pPr>
            <a:r>
              <a:rPr lang="en"/>
              <a:t>Data processing</a:t>
            </a:r>
            <a:endParaRPr/>
          </a:p>
          <a:p>
            <a:pPr indent="-293211" lvl="1" marL="914400" rtl="0" algn="l">
              <a:spcBef>
                <a:spcPts val="0"/>
              </a:spcBef>
              <a:spcAft>
                <a:spcPts val="0"/>
              </a:spcAft>
              <a:buSzPct val="100000"/>
              <a:buAutoNum type="alphaLcPeriod"/>
            </a:pPr>
            <a:r>
              <a:rPr lang="en"/>
              <a:t>For data processing, information will be sent here from the previous step and will output data that can be easier read by the user or consumer of this data</a:t>
            </a:r>
            <a:endParaRPr/>
          </a:p>
          <a:p>
            <a:pPr indent="-304958" lvl="0" marL="457200" rtl="0" algn="l">
              <a:spcBef>
                <a:spcPts val="0"/>
              </a:spcBef>
              <a:spcAft>
                <a:spcPts val="0"/>
              </a:spcAft>
              <a:buSzPct val="100000"/>
              <a:buAutoNum type="arabicPeriod"/>
            </a:pPr>
            <a:r>
              <a:rPr lang="en"/>
              <a:t>Visualization</a:t>
            </a:r>
            <a:endParaRPr/>
          </a:p>
          <a:p>
            <a:pPr indent="-293211" lvl="1" marL="914400" rtl="0" algn="l">
              <a:spcBef>
                <a:spcPts val="0"/>
              </a:spcBef>
              <a:spcAft>
                <a:spcPts val="0"/>
              </a:spcAft>
              <a:buSzPct val="100000"/>
              <a:buAutoNum type="alphaLcPeriod"/>
            </a:pPr>
            <a:r>
              <a:rPr lang="en"/>
              <a:t>There will be a large number of inputs that come from the data processing step alongside user input on the web page itself, which will determine the output of the desired graphs and </a:t>
            </a:r>
            <a:r>
              <a:rPr lang="en"/>
              <a:t>trend lines</a:t>
            </a:r>
            <a:r>
              <a:rPr lang="en"/>
              <a:t> displayed.</a:t>
            </a:r>
            <a:endParaRPr/>
          </a:p>
          <a:p>
            <a:pPr indent="0" lvl="0" marL="0" rtl="0" algn="l">
              <a:spcBef>
                <a:spcPts val="1200"/>
              </a:spcBef>
              <a:spcAft>
                <a:spcPts val="1200"/>
              </a:spcAft>
              <a:buNone/>
            </a:pPr>
            <a:r>
              <a:rPr lang="en"/>
              <a:t>Linking all of these steps together will be key to testing the system, and changing variable inputs and </a:t>
            </a:r>
            <a:r>
              <a:rPr lang="en"/>
              <a:t>seeing</a:t>
            </a:r>
            <a:r>
              <a:rPr lang="en"/>
              <a:t> how they affect the output will be necessary</a:t>
            </a:r>
            <a:endParaRPr/>
          </a:p>
        </p:txBody>
      </p:sp>
      <p:pic>
        <p:nvPicPr>
          <p:cNvPr id="140" name="Google Shape;140;p20"/>
          <p:cNvPicPr preferRelativeResize="0"/>
          <p:nvPr/>
        </p:nvPicPr>
        <p:blipFill>
          <a:blip r:embed="rId3">
            <a:alphaModFix/>
          </a:blip>
          <a:stretch>
            <a:fillRect/>
          </a:stretch>
        </p:blipFill>
        <p:spPr>
          <a:xfrm>
            <a:off x="6209175" y="923026"/>
            <a:ext cx="2208973" cy="930825"/>
          </a:xfrm>
          <a:prstGeom prst="rect">
            <a:avLst/>
          </a:prstGeom>
          <a:noFill/>
          <a:ln>
            <a:noFill/>
          </a:ln>
        </p:spPr>
      </p:pic>
      <p:pic>
        <p:nvPicPr>
          <p:cNvPr id="141" name="Google Shape;141;p20" title="testinglines.mp3">
            <a:hlinkClick r:id="rId4"/>
          </p:cNvPr>
          <p:cNvPicPr preferRelativeResize="0"/>
          <p:nvPr/>
        </p:nvPicPr>
        <p:blipFill>
          <a:blip r:embed="rId5">
            <a:alphaModFix/>
          </a:blip>
          <a:stretch>
            <a:fillRect/>
          </a:stretch>
        </p:blipFill>
        <p:spPr>
          <a:xfrm>
            <a:off x="272250" y="4444825"/>
            <a:ext cx="457200" cy="457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21"/>
          <p:cNvSpPr txBox="1"/>
          <p:nvPr>
            <p:ph type="title"/>
          </p:nvPr>
        </p:nvSpPr>
        <p:spPr>
          <a:xfrm>
            <a:off x="729450" y="131865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Regression Testing</a:t>
            </a:r>
            <a:endParaRPr/>
          </a:p>
        </p:txBody>
      </p:sp>
      <p:sp>
        <p:nvSpPr>
          <p:cNvPr id="147" name="Google Shape;147;p21"/>
          <p:cNvSpPr txBox="1"/>
          <p:nvPr>
            <p:ph idx="1" type="body"/>
          </p:nvPr>
        </p:nvSpPr>
        <p:spPr>
          <a:xfrm>
            <a:off x="727650" y="2093300"/>
            <a:ext cx="7688700" cy="2261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Critical Components:</a:t>
            </a:r>
            <a:endParaRPr/>
          </a:p>
          <a:p>
            <a:pPr indent="-311150" lvl="0" marL="457200" rtl="0" algn="l">
              <a:spcBef>
                <a:spcPts val="1200"/>
              </a:spcBef>
              <a:spcAft>
                <a:spcPts val="0"/>
              </a:spcAft>
              <a:buSzPts val="1300"/>
              <a:buChar char="-"/>
            </a:pPr>
            <a:r>
              <a:rPr lang="en"/>
              <a:t>Capability for data to be sourced directly to the emissions dashboard for daily updating of interface</a:t>
            </a:r>
            <a:endParaRPr/>
          </a:p>
          <a:p>
            <a:pPr indent="-311150" lvl="0" marL="457200" rtl="0" algn="l">
              <a:spcBef>
                <a:spcPts val="0"/>
              </a:spcBef>
              <a:spcAft>
                <a:spcPts val="0"/>
              </a:spcAft>
              <a:buSzPts val="1300"/>
              <a:buChar char="-"/>
            </a:pPr>
            <a:r>
              <a:rPr lang="en"/>
              <a:t>Interactibility with the user including publicly sourcing information so general user can access the dashboard</a:t>
            </a:r>
            <a:endParaRPr/>
          </a:p>
          <a:p>
            <a:pPr indent="0" lvl="0" marL="0" rtl="0" algn="l">
              <a:spcBef>
                <a:spcPts val="1200"/>
              </a:spcBef>
              <a:spcAft>
                <a:spcPts val="1200"/>
              </a:spcAft>
              <a:buNone/>
            </a:pPr>
            <a:r>
              <a:rPr lang="en"/>
              <a:t>Ensuring that these two components do not break, proper documentation of code along with communication of new features must be cross checked with already processed code to update features</a:t>
            </a:r>
            <a:endParaRPr/>
          </a:p>
        </p:txBody>
      </p:sp>
      <p:pic>
        <p:nvPicPr>
          <p:cNvPr id="148" name="Google Shape;148;p21"/>
          <p:cNvPicPr preferRelativeResize="0"/>
          <p:nvPr/>
        </p:nvPicPr>
        <p:blipFill>
          <a:blip r:embed="rId3">
            <a:alphaModFix/>
          </a:blip>
          <a:stretch>
            <a:fillRect/>
          </a:stretch>
        </p:blipFill>
        <p:spPr>
          <a:xfrm>
            <a:off x="6207375" y="923026"/>
            <a:ext cx="2208973" cy="930825"/>
          </a:xfrm>
          <a:prstGeom prst="rect">
            <a:avLst/>
          </a:prstGeom>
          <a:noFill/>
          <a:ln>
            <a:noFill/>
          </a:ln>
        </p:spPr>
      </p:pic>
      <p:pic>
        <p:nvPicPr>
          <p:cNvPr id="149" name="Google Shape;149;p21" title="Regression-Testing.mp3">
            <a:hlinkClick r:id="rId4"/>
          </p:cNvPr>
          <p:cNvPicPr preferRelativeResize="0"/>
          <p:nvPr/>
        </p:nvPicPr>
        <p:blipFill>
          <a:blip r:embed="rId5">
            <a:alphaModFix/>
          </a:blip>
          <a:stretch>
            <a:fillRect/>
          </a:stretch>
        </p:blipFill>
        <p:spPr>
          <a:xfrm>
            <a:off x="270450" y="4354400"/>
            <a:ext cx="457200" cy="4572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