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aa31517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aa31517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abc322e8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abc322e8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66fca5d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66fca5d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sketch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050" y="528625"/>
            <a:ext cx="2733675" cy="408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24526" y="692725"/>
            <a:ext cx="5334576" cy="3781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1453350" y="165925"/>
            <a:ext cx="1080900" cy="84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Generation Fuel Mix Data  (MISO) + Emissions data</a:t>
            </a:r>
            <a:br>
              <a:rPr lang="en" sz="1100"/>
            </a:br>
            <a:r>
              <a:rPr lang="en" sz="200"/>
              <a:t>https://www.misoenergy.org/markets-and-operations/real-time--market-data/market-reports/#nt=%2FMarketReportType%3ASummary%2FMarketReportName%3AGeneration%20Fuel%20Mix%20(xlsx)&amp;t=10&amp;p=0&amp;s=MarketReportPublished&amp;sd=desc</a:t>
            </a:r>
            <a:endParaRPr sz="200"/>
          </a:p>
        </p:txBody>
      </p:sp>
      <p:sp>
        <p:nvSpPr>
          <p:cNvPr id="67" name="Google Shape;67;p15"/>
          <p:cNvSpPr/>
          <p:nvPr/>
        </p:nvSpPr>
        <p:spPr>
          <a:xfrm>
            <a:off x="2932350" y="165925"/>
            <a:ext cx="995400" cy="79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Historical </a:t>
            </a:r>
            <a:r>
              <a:rPr lang="en" sz="800"/>
              <a:t>Generation Fuel Mix Data (MISO) + EIA Emissions Data</a:t>
            </a:r>
            <a:br>
              <a:rPr lang="en" sz="1100"/>
            </a:br>
            <a:r>
              <a:rPr lang="en" sz="200"/>
              <a:t>https://www.misoenergy.org/markets-and-operations/real-time--market-data/market-reports/#nt=%2FMarketReportType%3ASummary%2FMarketReportName%3AGeneration%20Fuel%20Mix%20(xlsx)&amp;t=10&amp;p=0&amp;s=MarketReportPublished&amp;sd=desc</a:t>
            </a:r>
            <a:endParaRPr sz="200"/>
          </a:p>
        </p:txBody>
      </p:sp>
      <p:sp>
        <p:nvSpPr>
          <p:cNvPr id="68" name="Google Shape;68;p15"/>
          <p:cNvSpPr/>
          <p:nvPr/>
        </p:nvSpPr>
        <p:spPr>
          <a:xfrm>
            <a:off x="4376250" y="165925"/>
            <a:ext cx="1080900" cy="79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EIA Data</a:t>
            </a:r>
            <a:br>
              <a:rPr lang="en" sz="1000"/>
            </a:br>
            <a:r>
              <a:rPr lang="en" sz="1000"/>
              <a:t>(plant location, etc.)</a:t>
            </a:r>
            <a:br>
              <a:rPr lang="en" sz="1100"/>
            </a:br>
            <a:r>
              <a:rPr lang="en" sz="700"/>
              <a:t>https://www.eia.gov/electricity/data/eia923/</a:t>
            </a:r>
            <a:endParaRPr sz="100"/>
          </a:p>
        </p:txBody>
      </p:sp>
      <p:sp>
        <p:nvSpPr>
          <p:cNvPr id="69" name="Google Shape;69;p15"/>
          <p:cNvSpPr/>
          <p:nvPr/>
        </p:nvSpPr>
        <p:spPr>
          <a:xfrm>
            <a:off x="1490550" y="1135600"/>
            <a:ext cx="843000" cy="843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RT Generation  Data scraper</a:t>
            </a:r>
            <a:endParaRPr sz="600"/>
          </a:p>
        </p:txBody>
      </p:sp>
      <p:sp>
        <p:nvSpPr>
          <p:cNvPr id="70" name="Google Shape;70;p15"/>
          <p:cNvSpPr/>
          <p:nvPr/>
        </p:nvSpPr>
        <p:spPr>
          <a:xfrm>
            <a:off x="2952000" y="1135600"/>
            <a:ext cx="843000" cy="843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Historical</a:t>
            </a:r>
            <a:r>
              <a:rPr lang="en" sz="600"/>
              <a:t> Generation  Data scraper</a:t>
            </a:r>
            <a:endParaRPr sz="600"/>
          </a:p>
        </p:txBody>
      </p:sp>
      <p:sp>
        <p:nvSpPr>
          <p:cNvPr id="71" name="Google Shape;71;p15"/>
          <p:cNvSpPr/>
          <p:nvPr/>
        </p:nvSpPr>
        <p:spPr>
          <a:xfrm>
            <a:off x="4549200" y="1189600"/>
            <a:ext cx="735000" cy="735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EIA</a:t>
            </a:r>
            <a:r>
              <a:rPr lang="en" sz="600"/>
              <a:t>  Data scraper</a:t>
            </a:r>
            <a:endParaRPr sz="600"/>
          </a:p>
        </p:txBody>
      </p:sp>
      <p:sp>
        <p:nvSpPr>
          <p:cNvPr id="72" name="Google Shape;72;p15"/>
          <p:cNvSpPr/>
          <p:nvPr/>
        </p:nvSpPr>
        <p:spPr>
          <a:xfrm>
            <a:off x="6940925" y="25675"/>
            <a:ext cx="1506000" cy="107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Additional Data Source(s)</a:t>
            </a:r>
            <a:endParaRPr sz="100"/>
          </a:p>
        </p:txBody>
      </p:sp>
      <p:sp>
        <p:nvSpPr>
          <p:cNvPr id="73" name="Google Shape;73;p15"/>
          <p:cNvSpPr/>
          <p:nvPr/>
        </p:nvSpPr>
        <p:spPr>
          <a:xfrm>
            <a:off x="7196225" y="1230950"/>
            <a:ext cx="995400" cy="995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Additional scrapers</a:t>
            </a:r>
            <a:endParaRPr sz="600"/>
          </a:p>
        </p:txBody>
      </p:sp>
      <p:sp>
        <p:nvSpPr>
          <p:cNvPr id="74" name="Google Shape;74;p15"/>
          <p:cNvSpPr/>
          <p:nvPr/>
        </p:nvSpPr>
        <p:spPr>
          <a:xfrm>
            <a:off x="1883825" y="2072800"/>
            <a:ext cx="1465800" cy="66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Key functions:</a:t>
            </a:r>
            <a:endParaRPr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</a:t>
            </a:r>
            <a:r>
              <a:rPr lang="en" sz="700"/>
              <a:t>Verify source</a:t>
            </a:r>
            <a:endParaRPr sz="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-Parse out fuel mix type, region, and amount</a:t>
            </a:r>
            <a:endParaRPr sz="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-Store raw data for user download</a:t>
            </a:r>
            <a:endParaRPr sz="700"/>
          </a:p>
        </p:txBody>
      </p:sp>
      <p:sp>
        <p:nvSpPr>
          <p:cNvPr id="75" name="Google Shape;75;p15"/>
          <p:cNvSpPr/>
          <p:nvPr/>
        </p:nvSpPr>
        <p:spPr>
          <a:xfrm>
            <a:off x="4066225" y="2072875"/>
            <a:ext cx="1577400" cy="628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Key functions:</a:t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-Gather MISO generator information:</a:t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-Plant location, type, historical production, etc.</a:t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-Format for combination with MISO datasets</a:t>
            </a:r>
            <a:endParaRPr sz="600"/>
          </a:p>
        </p:txBody>
      </p:sp>
      <p:sp>
        <p:nvSpPr>
          <p:cNvPr id="76" name="Google Shape;76;p15"/>
          <p:cNvSpPr/>
          <p:nvPr/>
        </p:nvSpPr>
        <p:spPr>
          <a:xfrm>
            <a:off x="6815125" y="2262350"/>
            <a:ext cx="1838400" cy="890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Key functions: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-TBD</a:t>
            </a:r>
            <a:endParaRPr sz="1000"/>
          </a:p>
        </p:txBody>
      </p:sp>
      <p:sp>
        <p:nvSpPr>
          <p:cNvPr id="77" name="Google Shape;77;p15"/>
          <p:cNvSpPr/>
          <p:nvPr/>
        </p:nvSpPr>
        <p:spPr>
          <a:xfrm>
            <a:off x="1429525" y="2905475"/>
            <a:ext cx="1080900" cy="84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Scraped, formatted RT Fuel Mix/ Emissions Data</a:t>
            </a:r>
            <a:endParaRPr sz="200"/>
          </a:p>
        </p:txBody>
      </p:sp>
      <p:sp>
        <p:nvSpPr>
          <p:cNvPr id="78" name="Google Shape;78;p15"/>
          <p:cNvSpPr/>
          <p:nvPr/>
        </p:nvSpPr>
        <p:spPr>
          <a:xfrm>
            <a:off x="2988900" y="2867426"/>
            <a:ext cx="995400" cy="84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Scraped, formatted Historical Fuel Mix / Emissions Data </a:t>
            </a:r>
            <a:endParaRPr sz="200"/>
          </a:p>
        </p:txBody>
      </p:sp>
      <p:sp>
        <p:nvSpPr>
          <p:cNvPr id="79" name="Google Shape;79;p15"/>
          <p:cNvSpPr/>
          <p:nvPr/>
        </p:nvSpPr>
        <p:spPr>
          <a:xfrm>
            <a:off x="4389950" y="2857775"/>
            <a:ext cx="995400" cy="89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Scraped, formatted EIA Data</a:t>
            </a:r>
            <a:endParaRPr sz="200"/>
          </a:p>
        </p:txBody>
      </p:sp>
      <p:sp>
        <p:nvSpPr>
          <p:cNvPr id="80" name="Google Shape;80;p15"/>
          <p:cNvSpPr/>
          <p:nvPr/>
        </p:nvSpPr>
        <p:spPr>
          <a:xfrm>
            <a:off x="2952000" y="3892125"/>
            <a:ext cx="843000" cy="843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Collected source data combination function.</a:t>
            </a:r>
            <a:endParaRPr sz="600"/>
          </a:p>
        </p:txBody>
      </p:sp>
      <p:sp>
        <p:nvSpPr>
          <p:cNvPr id="81" name="Google Shape;81;p15"/>
          <p:cNvSpPr/>
          <p:nvPr/>
        </p:nvSpPr>
        <p:spPr>
          <a:xfrm>
            <a:off x="4066225" y="4132450"/>
            <a:ext cx="1577400" cy="69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Key functions:</a:t>
            </a:r>
            <a:endParaRPr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-Combines EIA and MISO data into 1 (or 2) datasets</a:t>
            </a:r>
            <a:endParaRPr sz="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-Formats data for assumptions, calculations, etc</a:t>
            </a:r>
            <a:endParaRPr sz="700"/>
          </a:p>
        </p:txBody>
      </p:sp>
      <p:cxnSp>
        <p:nvCxnSpPr>
          <p:cNvPr id="82" name="Google Shape;82;p15"/>
          <p:cNvCxnSpPr>
            <a:stCxn id="66" idx="2"/>
            <a:endCxn id="69" idx="0"/>
          </p:cNvCxnSpPr>
          <p:nvPr/>
        </p:nvCxnSpPr>
        <p:spPr>
          <a:xfrm flipH="1">
            <a:off x="1912200" y="1008925"/>
            <a:ext cx="81600" cy="12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5"/>
          <p:cNvCxnSpPr>
            <a:stCxn id="67" idx="2"/>
            <a:endCxn id="70" idx="0"/>
          </p:cNvCxnSpPr>
          <p:nvPr/>
        </p:nvCxnSpPr>
        <p:spPr>
          <a:xfrm flipH="1">
            <a:off x="3373350" y="957625"/>
            <a:ext cx="56700" cy="17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4" name="Google Shape;84;p15"/>
          <p:cNvCxnSpPr>
            <a:stCxn id="68" idx="2"/>
            <a:endCxn id="71" idx="0"/>
          </p:cNvCxnSpPr>
          <p:nvPr/>
        </p:nvCxnSpPr>
        <p:spPr>
          <a:xfrm>
            <a:off x="4916700" y="957625"/>
            <a:ext cx="0" cy="23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5"/>
          <p:cNvCxnSpPr>
            <a:stCxn id="71" idx="4"/>
            <a:endCxn id="75" idx="0"/>
          </p:cNvCxnSpPr>
          <p:nvPr/>
        </p:nvCxnSpPr>
        <p:spPr>
          <a:xfrm flipH="1">
            <a:off x="4854900" y="1924600"/>
            <a:ext cx="61800" cy="148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5"/>
          <p:cNvCxnSpPr>
            <a:stCxn id="70" idx="3"/>
            <a:endCxn id="74" idx="0"/>
          </p:cNvCxnSpPr>
          <p:nvPr/>
        </p:nvCxnSpPr>
        <p:spPr>
          <a:xfrm flipH="1">
            <a:off x="2616754" y="1855146"/>
            <a:ext cx="458700" cy="21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" name="Google Shape;87;p15"/>
          <p:cNvCxnSpPr>
            <a:stCxn id="69" idx="5"/>
            <a:endCxn id="74" idx="0"/>
          </p:cNvCxnSpPr>
          <p:nvPr/>
        </p:nvCxnSpPr>
        <p:spPr>
          <a:xfrm>
            <a:off x="2210096" y="1855146"/>
            <a:ext cx="406500" cy="21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8" name="Google Shape;88;p15"/>
          <p:cNvSpPr/>
          <p:nvPr/>
        </p:nvSpPr>
        <p:spPr>
          <a:xfrm>
            <a:off x="842375" y="3968250"/>
            <a:ext cx="1838400" cy="890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Highcharts Graphing library/ Dashboard</a:t>
            </a:r>
            <a:endParaRPr sz="1000"/>
          </a:p>
        </p:txBody>
      </p:sp>
      <p:cxnSp>
        <p:nvCxnSpPr>
          <p:cNvPr id="89" name="Google Shape;89;p15"/>
          <p:cNvCxnSpPr>
            <a:endCxn id="88" idx="3"/>
          </p:cNvCxnSpPr>
          <p:nvPr/>
        </p:nvCxnSpPr>
        <p:spPr>
          <a:xfrm flipH="1">
            <a:off x="2680775" y="4308000"/>
            <a:ext cx="272400" cy="10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15"/>
          <p:cNvCxnSpPr>
            <a:endCxn id="80" idx="1"/>
          </p:cNvCxnSpPr>
          <p:nvPr/>
        </p:nvCxnSpPr>
        <p:spPr>
          <a:xfrm>
            <a:off x="1882954" y="3767779"/>
            <a:ext cx="1192500" cy="24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1" name="Google Shape;91;p15"/>
          <p:cNvCxnSpPr>
            <a:endCxn id="80" idx="0"/>
          </p:cNvCxnSpPr>
          <p:nvPr/>
        </p:nvCxnSpPr>
        <p:spPr>
          <a:xfrm>
            <a:off x="3337500" y="3746925"/>
            <a:ext cx="36000" cy="14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" name="Google Shape;92;p15"/>
          <p:cNvCxnSpPr>
            <a:endCxn id="80" idx="7"/>
          </p:cNvCxnSpPr>
          <p:nvPr/>
        </p:nvCxnSpPr>
        <p:spPr>
          <a:xfrm flipH="1">
            <a:off x="3671546" y="3767779"/>
            <a:ext cx="1172700" cy="24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225" y="44675"/>
            <a:ext cx="8901862" cy="50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