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aleway"/>
      <p:regular r:id="rId12"/>
      <p:bold r:id="rId13"/>
      <p:italic r:id="rId14"/>
      <p:boldItalic r:id="rId15"/>
    </p:embeddedFont>
    <p:embeddedFont>
      <p:font typeface="La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aleway-bold.fntdata"/><Relationship Id="rId12" Type="http://schemas.openxmlformats.org/officeDocument/2006/relationships/font" Target="fonts/Raleway-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Italic.fntdata"/><Relationship Id="rId14" Type="http://schemas.openxmlformats.org/officeDocument/2006/relationships/font" Target="fonts/Raleway-italic.fntdata"/><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notesMaster" Target="notesMasters/notesMaster1.xml"/><Relationship Id="rId19" Type="http://schemas.openxmlformats.org/officeDocument/2006/relationships/font" Target="fonts/Lato-boldItalic.fntdata"/><Relationship Id="rId6" Type="http://schemas.openxmlformats.org/officeDocument/2006/relationships/slide" Target="slides/slide1.xml"/><Relationship Id="rId18"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f009deedd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f009deed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f009deedd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f009deedd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f009deee8e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f009deee8e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f009deedd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f009deedd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f009deedd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f009deedd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hyperlink" Target="http://drive.google.com/file/d/1z4-LG4aLAkL83M1n_F09RiygmwooJY2Q/view" TargetMode="External"/><Relationship Id="rId5"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hyperlink" Target="http://drive.google.com/file/d/1jqIqjP_Bc8iTUcV8bW_6h8Z13e0QvLoj/view" TargetMode="External"/><Relationship Id="rId6"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hyperlink" Target="http://drive.google.com/file/d/1CvmP56Ue1QzwA3CMpZeVkQnxZMKbO0ik/view" TargetMode="External"/><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0-ieeexplore.ieee.org.mercury.concordia.ca/servlet/opac?punumber=7687" TargetMode="External"/><Relationship Id="rId4" Type="http://schemas.openxmlformats.org/officeDocument/2006/relationships/hyperlink" Target="http://0-ieeexplore.ieee.org.mercury.concordia.ca/servlet/opac?punumber=10106" TargetMode="External"/><Relationship Id="rId5" Type="http://schemas.openxmlformats.org/officeDocument/2006/relationships/image" Target="../media/image2.png"/><Relationship Id="rId6" Type="http://schemas.openxmlformats.org/officeDocument/2006/relationships/hyperlink" Target="http://drive.google.com/file/d/1rsFXoHftXsLauQvl7-BPw39Nqbmxgg9V/view" TargetMode="External"/><Relationship Id="rId7"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hyperlink" Target="http://drive.google.com/file/d/1UHWzCj8n54tJEIq6yDtY9FRz4HYI-dFo/view"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Team 15 - MISO Emissions Dashboard	</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Daman Riat , Dylan Christensen, John DiBasilio, Sean Fleming, Jack Riley, Tyler Maglaya, Manbir Guron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Problem Statement</a:t>
            </a:r>
            <a:endParaRPr/>
          </a:p>
        </p:txBody>
      </p:sp>
      <p:sp>
        <p:nvSpPr>
          <p:cNvPr id="93" name="Google Shape;93;p14"/>
          <p:cNvSpPr txBox="1"/>
          <p:nvPr>
            <p:ph idx="1" type="body"/>
          </p:nvPr>
        </p:nvSpPr>
        <p:spPr>
          <a:xfrm>
            <a:off x="729450" y="2078875"/>
            <a:ext cx="7328100" cy="28449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SzPts val="1400"/>
              <a:buChar char="●"/>
            </a:pPr>
            <a:r>
              <a:rPr lang="en" sz="1400"/>
              <a:t>Team 15 is tasked with creating an emissions dashboard for MISO (Midcontinent Independent System Operations). </a:t>
            </a:r>
            <a:endParaRPr sz="1400"/>
          </a:p>
          <a:p>
            <a:pPr indent="-317500" lvl="0" marL="457200" rtl="0" algn="l">
              <a:spcBef>
                <a:spcPts val="0"/>
              </a:spcBef>
              <a:spcAft>
                <a:spcPts val="0"/>
              </a:spcAft>
              <a:buSzPts val="1400"/>
              <a:buChar char="●"/>
            </a:pPr>
            <a:r>
              <a:rPr lang="en" sz="1400"/>
              <a:t>MISO stakeholders lack a fast and efficient way to analyze public emissions data generated by MISO.</a:t>
            </a:r>
            <a:endParaRPr sz="1400"/>
          </a:p>
          <a:p>
            <a:pPr indent="-317500" lvl="0" marL="457200" rtl="0" algn="l">
              <a:spcBef>
                <a:spcPts val="0"/>
              </a:spcBef>
              <a:spcAft>
                <a:spcPts val="0"/>
              </a:spcAft>
              <a:buSzPts val="1400"/>
              <a:buChar char="●"/>
            </a:pPr>
            <a:r>
              <a:rPr lang="en" sz="1400"/>
              <a:t>Stakeholders of MISO will be the main users of this dashboard. A stakeholder is anyone outside of MISO, that interacts with the company. </a:t>
            </a:r>
            <a:endParaRPr sz="1400"/>
          </a:p>
          <a:p>
            <a:pPr indent="-317500" lvl="0" marL="457200" rtl="0" algn="l">
              <a:spcBef>
                <a:spcPts val="0"/>
              </a:spcBef>
              <a:spcAft>
                <a:spcPts val="0"/>
              </a:spcAft>
              <a:buSzPts val="1400"/>
              <a:buChar char="●"/>
            </a:pPr>
            <a:r>
              <a:rPr lang="en" sz="1400"/>
              <a:t>The </a:t>
            </a:r>
            <a:r>
              <a:rPr lang="en" sz="1400"/>
              <a:t>dashboard</a:t>
            </a:r>
            <a:r>
              <a:rPr lang="en" sz="1400"/>
              <a:t> must be interactive, user-friendly, and provide helpful graphs and visuals.</a:t>
            </a:r>
            <a:endParaRPr sz="1400"/>
          </a:p>
          <a:p>
            <a:pPr indent="-317500" lvl="0" marL="457200" rtl="0" algn="l">
              <a:spcBef>
                <a:spcPts val="0"/>
              </a:spcBef>
              <a:spcAft>
                <a:spcPts val="0"/>
              </a:spcAft>
              <a:buSzPts val="1400"/>
              <a:buChar char="●"/>
            </a:pPr>
            <a:r>
              <a:rPr lang="en" sz="1400"/>
              <a:t>This dashboard will allow users to understand the </a:t>
            </a:r>
            <a:r>
              <a:rPr lang="en" sz="1400"/>
              <a:t>emissions</a:t>
            </a:r>
            <a:r>
              <a:rPr lang="en" sz="1400"/>
              <a:t> impact of the energy generation and consumption, and </a:t>
            </a:r>
            <a:r>
              <a:rPr lang="en" sz="1400"/>
              <a:t>create context behind complex trends in data.</a:t>
            </a:r>
            <a:endParaRPr sz="1400"/>
          </a:p>
        </p:txBody>
      </p:sp>
      <p:pic>
        <p:nvPicPr>
          <p:cNvPr id="94" name="Google Shape;94;p14"/>
          <p:cNvPicPr preferRelativeResize="0"/>
          <p:nvPr/>
        </p:nvPicPr>
        <p:blipFill>
          <a:blip r:embed="rId3">
            <a:alphaModFix/>
          </a:blip>
          <a:stretch>
            <a:fillRect/>
          </a:stretch>
        </p:blipFill>
        <p:spPr>
          <a:xfrm>
            <a:off x="6533900" y="638575"/>
            <a:ext cx="1523725" cy="1523725"/>
          </a:xfrm>
          <a:prstGeom prst="rect">
            <a:avLst/>
          </a:prstGeom>
          <a:noFill/>
          <a:ln>
            <a:noFill/>
          </a:ln>
        </p:spPr>
      </p:pic>
      <p:pic>
        <p:nvPicPr>
          <p:cNvPr id="95" name="Google Shape;95;p14" title="Problem Statement.mp3">
            <a:hlinkClick r:id="rId4"/>
          </p:cNvPr>
          <p:cNvPicPr preferRelativeResize="0"/>
          <p:nvPr/>
        </p:nvPicPr>
        <p:blipFill>
          <a:blip r:embed="rId5">
            <a:alphaModFix/>
          </a:blip>
          <a:stretch>
            <a:fillRect/>
          </a:stretch>
        </p:blipFill>
        <p:spPr>
          <a:xfrm>
            <a:off x="272250" y="4526525"/>
            <a:ext cx="457200" cy="457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Requirements</a:t>
            </a:r>
            <a:endParaRPr/>
          </a:p>
        </p:txBody>
      </p:sp>
      <p:sp>
        <p:nvSpPr>
          <p:cNvPr id="101" name="Google Shape;101;p15"/>
          <p:cNvSpPr txBox="1"/>
          <p:nvPr>
            <p:ph idx="1" type="body"/>
          </p:nvPr>
        </p:nvSpPr>
        <p:spPr>
          <a:xfrm>
            <a:off x="729450" y="2078875"/>
            <a:ext cx="47172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Interactive c</a:t>
            </a:r>
            <a:r>
              <a:rPr lang="en"/>
              <a:t>hart of daily emissions by region</a:t>
            </a:r>
            <a:endParaRPr/>
          </a:p>
          <a:p>
            <a:pPr indent="-298450" lvl="1" marL="914400" rtl="0" algn="l">
              <a:spcBef>
                <a:spcPts val="0"/>
              </a:spcBef>
              <a:spcAft>
                <a:spcPts val="0"/>
              </a:spcAft>
              <a:buSzPts val="1100"/>
              <a:buChar char="○"/>
            </a:pPr>
            <a:r>
              <a:rPr lang="en"/>
              <a:t>Filter by region, generation type, time of day, etc</a:t>
            </a:r>
            <a:endParaRPr/>
          </a:p>
          <a:p>
            <a:pPr indent="-298450" lvl="1" marL="914400" rtl="0" algn="l">
              <a:spcBef>
                <a:spcPts val="0"/>
              </a:spcBef>
              <a:spcAft>
                <a:spcPts val="0"/>
              </a:spcAft>
              <a:buSzPts val="1100"/>
              <a:buChar char="○"/>
            </a:pPr>
            <a:r>
              <a:rPr lang="en"/>
              <a:t>Allow different visualization options</a:t>
            </a:r>
            <a:endParaRPr/>
          </a:p>
          <a:p>
            <a:pPr indent="-311150" lvl="0" marL="457200" rtl="0" algn="l">
              <a:spcBef>
                <a:spcPts val="0"/>
              </a:spcBef>
              <a:spcAft>
                <a:spcPts val="0"/>
              </a:spcAft>
              <a:buSzPts val="1300"/>
              <a:buChar char="●"/>
            </a:pPr>
            <a:r>
              <a:rPr lang="en"/>
              <a:t> Allow user to download their data visualization</a:t>
            </a:r>
            <a:endParaRPr/>
          </a:p>
          <a:p>
            <a:pPr indent="-311150" lvl="0" marL="457200" rtl="0" algn="l">
              <a:spcBef>
                <a:spcPts val="0"/>
              </a:spcBef>
              <a:spcAft>
                <a:spcPts val="0"/>
              </a:spcAft>
              <a:buSzPts val="1300"/>
              <a:buChar char="●"/>
            </a:pPr>
            <a:r>
              <a:rPr lang="en"/>
              <a:t>Generate report using our data to contextualize MISO emission trends</a:t>
            </a:r>
            <a:endParaRPr/>
          </a:p>
          <a:p>
            <a:pPr indent="-311150" lvl="0" marL="457200" rtl="0" algn="l">
              <a:spcBef>
                <a:spcPts val="0"/>
              </a:spcBef>
              <a:spcAft>
                <a:spcPts val="0"/>
              </a:spcAft>
              <a:buSzPts val="1300"/>
              <a:buChar char="●"/>
            </a:pPr>
            <a:r>
              <a:rPr lang="en"/>
              <a:t>Maintain consistency with MISO visual and data management standards</a:t>
            </a:r>
            <a:endParaRPr/>
          </a:p>
        </p:txBody>
      </p:sp>
      <p:pic>
        <p:nvPicPr>
          <p:cNvPr id="102" name="Google Shape;102;p15"/>
          <p:cNvPicPr preferRelativeResize="0"/>
          <p:nvPr/>
        </p:nvPicPr>
        <p:blipFill>
          <a:blip r:embed="rId3">
            <a:alphaModFix/>
          </a:blip>
          <a:stretch>
            <a:fillRect/>
          </a:stretch>
        </p:blipFill>
        <p:spPr>
          <a:xfrm>
            <a:off x="6894425" y="555150"/>
            <a:ext cx="1523725" cy="1523725"/>
          </a:xfrm>
          <a:prstGeom prst="rect">
            <a:avLst/>
          </a:prstGeom>
          <a:noFill/>
          <a:ln>
            <a:noFill/>
          </a:ln>
        </p:spPr>
      </p:pic>
      <p:pic>
        <p:nvPicPr>
          <p:cNvPr id="103" name="Google Shape;103;p15"/>
          <p:cNvPicPr preferRelativeResize="0"/>
          <p:nvPr/>
        </p:nvPicPr>
        <p:blipFill>
          <a:blip r:embed="rId4">
            <a:alphaModFix/>
          </a:blip>
          <a:stretch>
            <a:fillRect/>
          </a:stretch>
        </p:blipFill>
        <p:spPr>
          <a:xfrm>
            <a:off x="5446550" y="2078878"/>
            <a:ext cx="3596123" cy="2678050"/>
          </a:xfrm>
          <a:prstGeom prst="rect">
            <a:avLst/>
          </a:prstGeom>
          <a:noFill/>
          <a:ln>
            <a:noFill/>
          </a:ln>
        </p:spPr>
      </p:pic>
      <p:pic>
        <p:nvPicPr>
          <p:cNvPr id="104" name="Google Shape;104;p15" title="recording-file.mp3">
            <a:hlinkClick r:id="rId5"/>
          </p:cNvPr>
          <p:cNvPicPr preferRelativeResize="0"/>
          <p:nvPr/>
        </p:nvPicPr>
        <p:blipFill>
          <a:blip r:embed="rId6">
            <a:alphaModFix/>
          </a:blip>
          <a:stretch>
            <a:fillRect/>
          </a:stretch>
        </p:blipFill>
        <p:spPr>
          <a:xfrm>
            <a:off x="349825" y="4142525"/>
            <a:ext cx="457200" cy="457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Constraints</a:t>
            </a:r>
            <a:endParaRPr/>
          </a:p>
        </p:txBody>
      </p:sp>
      <p:sp>
        <p:nvSpPr>
          <p:cNvPr id="110" name="Google Shape;110;p16"/>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Maintain MISO brand standards and UX standards</a:t>
            </a:r>
            <a:endParaRPr/>
          </a:p>
          <a:p>
            <a:pPr indent="-298450" lvl="1" marL="914400" rtl="0" algn="l">
              <a:spcBef>
                <a:spcPts val="0"/>
              </a:spcBef>
              <a:spcAft>
                <a:spcPts val="0"/>
              </a:spcAft>
              <a:buSzPts val="1100"/>
              <a:buChar char="○"/>
            </a:pPr>
            <a:r>
              <a:rPr lang="en"/>
              <a:t>Dashboard needs to be user friendly with the same look and feel of other MISO dashboards</a:t>
            </a:r>
            <a:endParaRPr/>
          </a:p>
          <a:p>
            <a:pPr indent="-311150" lvl="0" marL="457200" rtl="0" algn="l">
              <a:spcBef>
                <a:spcPts val="0"/>
              </a:spcBef>
              <a:spcAft>
                <a:spcPts val="0"/>
              </a:spcAft>
              <a:buSzPts val="1300"/>
              <a:buChar char="●"/>
            </a:pPr>
            <a:r>
              <a:rPr lang="en"/>
              <a:t>Use open source / software with existing licenses</a:t>
            </a:r>
            <a:endParaRPr/>
          </a:p>
          <a:p>
            <a:pPr indent="-298450" lvl="1" marL="914400" rtl="0" algn="l">
              <a:spcBef>
                <a:spcPts val="0"/>
              </a:spcBef>
              <a:spcAft>
                <a:spcPts val="0"/>
              </a:spcAft>
              <a:buSzPts val="1100"/>
              <a:buChar char="○"/>
            </a:pPr>
            <a:r>
              <a:rPr lang="en"/>
              <a:t>This could limit some options or </a:t>
            </a:r>
            <a:r>
              <a:rPr lang="en"/>
              <a:t>lengthen</a:t>
            </a:r>
            <a:r>
              <a:rPr lang="en"/>
              <a:t> some tasks</a:t>
            </a:r>
            <a:endParaRPr/>
          </a:p>
          <a:p>
            <a:pPr indent="-311150" lvl="0" marL="457200" rtl="0" algn="l">
              <a:spcBef>
                <a:spcPts val="0"/>
              </a:spcBef>
              <a:spcAft>
                <a:spcPts val="0"/>
              </a:spcAft>
              <a:buSzPts val="1300"/>
              <a:buChar char="●"/>
            </a:pPr>
            <a:r>
              <a:rPr lang="en"/>
              <a:t>Maintain consistency with industry standards</a:t>
            </a:r>
            <a:endParaRPr/>
          </a:p>
          <a:p>
            <a:pPr indent="-298450" lvl="1" marL="914400" rtl="0" algn="l">
              <a:spcBef>
                <a:spcPts val="0"/>
              </a:spcBef>
              <a:spcAft>
                <a:spcPts val="0"/>
              </a:spcAft>
              <a:buSzPts val="1100"/>
              <a:buChar char="○"/>
            </a:pPr>
            <a:r>
              <a:rPr lang="en"/>
              <a:t>Product might be used to focus investments and needs to accurately reflect the data</a:t>
            </a:r>
            <a:endParaRPr/>
          </a:p>
          <a:p>
            <a:pPr indent="-311150" lvl="0" marL="457200" rtl="0" algn="l">
              <a:spcBef>
                <a:spcPts val="0"/>
              </a:spcBef>
              <a:spcAft>
                <a:spcPts val="0"/>
              </a:spcAft>
              <a:buSzPts val="1300"/>
              <a:buChar char="●"/>
            </a:pPr>
            <a:r>
              <a:rPr lang="en"/>
              <a:t>Use </a:t>
            </a:r>
            <a:r>
              <a:rPr lang="en"/>
              <a:t>publicly</a:t>
            </a:r>
            <a:r>
              <a:rPr lang="en"/>
              <a:t> accessible data</a:t>
            </a:r>
            <a:endParaRPr/>
          </a:p>
          <a:p>
            <a:pPr indent="-298450" lvl="1" marL="914400" rtl="0" algn="l">
              <a:spcBef>
                <a:spcPts val="0"/>
              </a:spcBef>
              <a:spcAft>
                <a:spcPts val="0"/>
              </a:spcAft>
              <a:buSzPts val="1100"/>
              <a:buChar char="○"/>
            </a:pPr>
            <a:r>
              <a:rPr lang="en"/>
              <a:t>May require some additional approximation in final data</a:t>
            </a:r>
            <a:endParaRPr/>
          </a:p>
          <a:p>
            <a:pPr indent="0" lvl="0" marL="0" rtl="0" algn="l">
              <a:spcBef>
                <a:spcPts val="1200"/>
              </a:spcBef>
              <a:spcAft>
                <a:spcPts val="1200"/>
              </a:spcAft>
              <a:buNone/>
            </a:pPr>
            <a:r>
              <a:rPr lang="en" sz="1100"/>
              <a:t> </a:t>
            </a:r>
            <a:endParaRPr/>
          </a:p>
        </p:txBody>
      </p:sp>
      <p:pic>
        <p:nvPicPr>
          <p:cNvPr id="111" name="Google Shape;111;p16"/>
          <p:cNvPicPr preferRelativeResize="0"/>
          <p:nvPr/>
        </p:nvPicPr>
        <p:blipFill>
          <a:blip r:embed="rId3">
            <a:alphaModFix/>
          </a:blip>
          <a:stretch>
            <a:fillRect/>
          </a:stretch>
        </p:blipFill>
        <p:spPr>
          <a:xfrm>
            <a:off x="6894425" y="555150"/>
            <a:ext cx="1523725" cy="1523725"/>
          </a:xfrm>
          <a:prstGeom prst="rect">
            <a:avLst/>
          </a:prstGeom>
          <a:noFill/>
          <a:ln>
            <a:noFill/>
          </a:ln>
        </p:spPr>
      </p:pic>
      <p:pic>
        <p:nvPicPr>
          <p:cNvPr id="112" name="Google Shape;112;p16" title="dylan_constraints.mp3">
            <a:hlinkClick r:id="rId4"/>
          </p:cNvPr>
          <p:cNvPicPr preferRelativeResize="0"/>
          <p:nvPr/>
        </p:nvPicPr>
        <p:blipFill>
          <a:blip r:embed="rId5">
            <a:alphaModFix/>
          </a:blip>
          <a:stretch>
            <a:fillRect/>
          </a:stretch>
        </p:blipFill>
        <p:spPr>
          <a:xfrm>
            <a:off x="810500" y="4339975"/>
            <a:ext cx="457200" cy="4572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Engineering Standards</a:t>
            </a:r>
            <a:endParaRPr/>
          </a:p>
        </p:txBody>
      </p:sp>
      <p:sp>
        <p:nvSpPr>
          <p:cNvPr id="118" name="Google Shape;118;p17"/>
          <p:cNvSpPr txBox="1"/>
          <p:nvPr>
            <p:ph idx="1" type="body"/>
          </p:nvPr>
        </p:nvSpPr>
        <p:spPr>
          <a:xfrm>
            <a:off x="727650" y="2078875"/>
            <a:ext cx="7688700" cy="2583600"/>
          </a:xfrm>
          <a:prstGeom prst="rect">
            <a:avLst/>
          </a:prstGeom>
        </p:spPr>
        <p:txBody>
          <a:bodyPr anchorCtr="0" anchor="t" bIns="91425" lIns="91425" spcFirstLastPara="1" rIns="91425" wrap="square" tIns="91425">
            <a:normAutofit/>
          </a:bodyPr>
          <a:lstStyle/>
          <a:p>
            <a:pPr indent="-292100" lvl="0" marL="457200" rtl="0" algn="l">
              <a:lnSpc>
                <a:spcPct val="141818"/>
              </a:lnSpc>
              <a:spcBef>
                <a:spcPts val="1000"/>
              </a:spcBef>
              <a:spcAft>
                <a:spcPts val="0"/>
              </a:spcAft>
              <a:buClr>
                <a:srgbClr val="212121"/>
              </a:buClr>
              <a:buSzPts val="1000"/>
              <a:buFont typeface="Arial"/>
              <a:buChar char="●"/>
            </a:pPr>
            <a:r>
              <a:rPr lang="en" sz="1000">
                <a:solidFill>
                  <a:srgbClr val="393939"/>
                </a:solidFill>
                <a:uFill>
                  <a:noFill/>
                </a:uFill>
                <a:latin typeface="Arial"/>
                <a:ea typeface="Arial"/>
                <a:cs typeface="Arial"/>
                <a:sym typeface="Arial"/>
                <a:hlinkClick r:id="rId3">
                  <a:extLst>
                    <a:ext uri="{A12FA001-AC4F-418D-AE19-62706E023703}">
                      <ahyp:hlinkClr val="tx"/>
                    </a:ext>
                  </a:extLst>
                </a:hlinkClick>
              </a:rPr>
              <a:t>IEEE Std 1063, Standard for Software User Documentation</a:t>
            </a:r>
            <a:r>
              <a:rPr lang="en" sz="1000">
                <a:solidFill>
                  <a:srgbClr val="212121"/>
                </a:solidFill>
                <a:latin typeface="Arial"/>
                <a:ea typeface="Arial"/>
                <a:cs typeface="Arial"/>
                <a:sym typeface="Arial"/>
              </a:rPr>
              <a:t>. Minimum requirements for the structure, information content, and format of user documentation, including both printed and electronic documents used in the work environment by users of systems containing software, are provided in this standard</a:t>
            </a:r>
            <a:endParaRPr sz="1000">
              <a:solidFill>
                <a:srgbClr val="212121"/>
              </a:solidFill>
              <a:latin typeface="Arial"/>
              <a:ea typeface="Arial"/>
              <a:cs typeface="Arial"/>
              <a:sym typeface="Arial"/>
            </a:endParaRPr>
          </a:p>
          <a:p>
            <a:pPr indent="-292100" lvl="0" marL="457200" rtl="0" algn="l">
              <a:lnSpc>
                <a:spcPct val="141818"/>
              </a:lnSpc>
              <a:spcBef>
                <a:spcPts val="0"/>
              </a:spcBef>
              <a:spcAft>
                <a:spcPts val="0"/>
              </a:spcAft>
              <a:buClr>
                <a:srgbClr val="212121"/>
              </a:buClr>
              <a:buSzPts val="1000"/>
              <a:buFont typeface="Arial"/>
              <a:buChar char="●"/>
            </a:pPr>
            <a:r>
              <a:rPr lang="en" sz="1000" u="sng">
                <a:solidFill>
                  <a:srgbClr val="393939"/>
                </a:solidFill>
                <a:latin typeface="Arial"/>
                <a:ea typeface="Arial"/>
                <a:cs typeface="Arial"/>
                <a:sym typeface="Arial"/>
                <a:hlinkClick r:id="rId4">
                  <a:extLst>
                    <a:ext uri="{A12FA001-AC4F-418D-AE19-62706E023703}">
                      <ahyp:hlinkClr val="tx"/>
                    </a:ext>
                  </a:extLst>
                </a:hlinkClick>
              </a:rPr>
              <a:t>IEEE Std 1220-2005, Standard for Application and Management of the Systems Engineering Process</a:t>
            </a:r>
            <a:r>
              <a:rPr lang="en" sz="1000">
                <a:solidFill>
                  <a:srgbClr val="212121"/>
                </a:solidFill>
                <a:latin typeface="Arial"/>
                <a:ea typeface="Arial"/>
                <a:cs typeface="Arial"/>
                <a:sym typeface="Arial"/>
              </a:rPr>
              <a:t>. This standard describes the systems engineering activities and process required throughout a system's life cycle to develop systems meeting customer needs, requirements and constraints.</a:t>
            </a:r>
            <a:endParaRPr sz="1000">
              <a:solidFill>
                <a:srgbClr val="212121"/>
              </a:solidFill>
              <a:latin typeface="Arial"/>
              <a:ea typeface="Arial"/>
              <a:cs typeface="Arial"/>
              <a:sym typeface="Arial"/>
            </a:endParaRPr>
          </a:p>
          <a:p>
            <a:pPr indent="-292100" lvl="0" marL="457200" rtl="0" algn="l">
              <a:lnSpc>
                <a:spcPct val="141818"/>
              </a:lnSpc>
              <a:spcBef>
                <a:spcPts val="0"/>
              </a:spcBef>
              <a:spcAft>
                <a:spcPts val="0"/>
              </a:spcAft>
              <a:buClr>
                <a:srgbClr val="212121"/>
              </a:buClr>
              <a:buSzPts val="1000"/>
              <a:buFont typeface="Arial"/>
              <a:buChar char="●"/>
            </a:pPr>
            <a:r>
              <a:rPr lang="en" sz="1000">
                <a:solidFill>
                  <a:srgbClr val="262626"/>
                </a:solidFill>
                <a:highlight>
                  <a:srgbClr val="FFFFFF"/>
                </a:highlight>
                <a:latin typeface="Arial"/>
                <a:ea typeface="Arial"/>
                <a:cs typeface="Arial"/>
                <a:sym typeface="Arial"/>
              </a:rPr>
              <a:t>IEEE 16326:2019 This standard gives content specifications for project management plans that cover software projects and describes applying sets of common project processes to software and system life cycle.</a:t>
            </a:r>
            <a:endParaRPr sz="1000">
              <a:solidFill>
                <a:srgbClr val="262626"/>
              </a:solidFill>
              <a:highlight>
                <a:srgbClr val="FFFFFF"/>
              </a:highlight>
              <a:latin typeface="Arial"/>
              <a:ea typeface="Arial"/>
              <a:cs typeface="Arial"/>
              <a:sym typeface="Arial"/>
            </a:endParaRPr>
          </a:p>
          <a:p>
            <a:pPr indent="-292100" lvl="0" marL="457200" rtl="0" algn="l">
              <a:lnSpc>
                <a:spcPct val="141818"/>
              </a:lnSpc>
              <a:spcBef>
                <a:spcPts val="0"/>
              </a:spcBef>
              <a:spcAft>
                <a:spcPts val="0"/>
              </a:spcAft>
              <a:buClr>
                <a:srgbClr val="262626"/>
              </a:buClr>
              <a:buSzPts val="1000"/>
              <a:buFont typeface="Arial"/>
              <a:buChar char="●"/>
            </a:pPr>
            <a:r>
              <a:rPr lang="en" sz="1000">
                <a:solidFill>
                  <a:srgbClr val="262626"/>
                </a:solidFill>
                <a:highlight>
                  <a:srgbClr val="FFFFFF"/>
                </a:highlight>
                <a:latin typeface="Arial"/>
                <a:ea typeface="Arial"/>
                <a:cs typeface="Arial"/>
                <a:sym typeface="Arial"/>
              </a:rPr>
              <a:t>IEEE 23026-2015. This standard describes the system engineering and management requirements for life cycle of websites, including the strategy, design, engineering, and testing and validation and management for the Intranet and Extranet environments. Project will be a website hosted dashboard so it will be useful in some of the information it provides.</a:t>
            </a:r>
            <a:endParaRPr sz="1000">
              <a:solidFill>
                <a:srgbClr val="262626"/>
              </a:solidFill>
              <a:highlight>
                <a:srgbClr val="FFFFFF"/>
              </a:highlight>
              <a:latin typeface="Arial"/>
              <a:ea typeface="Arial"/>
              <a:cs typeface="Arial"/>
              <a:sym typeface="Arial"/>
            </a:endParaRPr>
          </a:p>
        </p:txBody>
      </p:sp>
      <p:pic>
        <p:nvPicPr>
          <p:cNvPr id="119" name="Google Shape;119;p17"/>
          <p:cNvPicPr preferRelativeResize="0"/>
          <p:nvPr/>
        </p:nvPicPr>
        <p:blipFill>
          <a:blip r:embed="rId5">
            <a:alphaModFix/>
          </a:blip>
          <a:stretch>
            <a:fillRect/>
          </a:stretch>
        </p:blipFill>
        <p:spPr>
          <a:xfrm>
            <a:off x="6894425" y="555150"/>
            <a:ext cx="1523725" cy="1523725"/>
          </a:xfrm>
          <a:prstGeom prst="rect">
            <a:avLst/>
          </a:prstGeom>
          <a:noFill/>
          <a:ln>
            <a:noFill/>
          </a:ln>
        </p:spPr>
      </p:pic>
      <p:pic>
        <p:nvPicPr>
          <p:cNvPr id="120" name="Google Shape;120;p17" title="EE491 Engineering Standards Talk - Sean Fleming.mp3">
            <a:hlinkClick r:id="rId6"/>
          </p:cNvPr>
          <p:cNvPicPr preferRelativeResize="0"/>
          <p:nvPr/>
        </p:nvPicPr>
        <p:blipFill>
          <a:blip r:embed="rId7">
            <a:alphaModFix/>
          </a:blip>
          <a:stretch>
            <a:fillRect/>
          </a:stretch>
        </p:blipFill>
        <p:spPr>
          <a:xfrm>
            <a:off x="270450" y="4466800"/>
            <a:ext cx="457200" cy="457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8"/>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Intended Users and Uses</a:t>
            </a:r>
            <a:endParaRPr/>
          </a:p>
        </p:txBody>
      </p:sp>
      <p:sp>
        <p:nvSpPr>
          <p:cNvPr id="126" name="Google Shape;126;p18"/>
          <p:cNvSpPr txBox="1"/>
          <p:nvPr>
            <p:ph idx="1" type="body"/>
          </p:nvPr>
        </p:nvSpPr>
        <p:spPr>
          <a:xfrm>
            <a:off x="727650" y="1642450"/>
            <a:ext cx="7688700" cy="2946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311150" lvl="0" marL="457200" rtl="0" algn="l">
              <a:spcBef>
                <a:spcPts val="1200"/>
              </a:spcBef>
              <a:spcAft>
                <a:spcPts val="0"/>
              </a:spcAft>
              <a:buSzPts val="1300"/>
              <a:buChar char="●"/>
            </a:pPr>
            <a:r>
              <a:rPr lang="en"/>
              <a:t>The intended users of the dashboard are individuals in the public who are interested in seeing some of the environmental impacts of energy generation across MISO territory. This will include:</a:t>
            </a:r>
            <a:endParaRPr/>
          </a:p>
          <a:p>
            <a:pPr indent="-298450" lvl="1" marL="914400" rtl="0" algn="l">
              <a:spcBef>
                <a:spcPts val="0"/>
              </a:spcBef>
              <a:spcAft>
                <a:spcPts val="0"/>
              </a:spcAft>
              <a:buSzPts val="1100"/>
              <a:buChar char="○"/>
            </a:pPr>
            <a:r>
              <a:rPr lang="en"/>
              <a:t>MISO</a:t>
            </a:r>
            <a:endParaRPr/>
          </a:p>
          <a:p>
            <a:pPr indent="-298450" lvl="1" marL="914400" rtl="0" algn="l">
              <a:spcBef>
                <a:spcPts val="0"/>
              </a:spcBef>
              <a:spcAft>
                <a:spcPts val="0"/>
              </a:spcAft>
              <a:buSzPts val="1100"/>
              <a:buChar char="○"/>
            </a:pPr>
            <a:r>
              <a:rPr lang="en"/>
              <a:t>MISO Stakeholders</a:t>
            </a:r>
            <a:endParaRPr/>
          </a:p>
          <a:p>
            <a:pPr indent="-298450" lvl="1" marL="914400" rtl="0" algn="l">
              <a:spcBef>
                <a:spcPts val="0"/>
              </a:spcBef>
              <a:spcAft>
                <a:spcPts val="0"/>
              </a:spcAft>
              <a:buSzPts val="1100"/>
              <a:buChar char="○"/>
            </a:pPr>
            <a:r>
              <a:rPr lang="en"/>
              <a:t>General Public</a:t>
            </a:r>
            <a:endParaRPr/>
          </a:p>
          <a:p>
            <a:pPr indent="-298450" lvl="1" marL="914400" rtl="0" algn="l">
              <a:spcBef>
                <a:spcPts val="0"/>
              </a:spcBef>
              <a:spcAft>
                <a:spcPts val="0"/>
              </a:spcAft>
              <a:buSzPts val="1100"/>
              <a:buChar char="○"/>
            </a:pPr>
            <a:r>
              <a:rPr lang="en"/>
              <a:t>Customers of MISO</a:t>
            </a:r>
            <a:endParaRPr/>
          </a:p>
          <a:p>
            <a:pPr indent="-311150" lvl="0" marL="457200" rtl="0" algn="l">
              <a:spcBef>
                <a:spcPts val="0"/>
              </a:spcBef>
              <a:spcAft>
                <a:spcPts val="0"/>
              </a:spcAft>
              <a:buSzPts val="1300"/>
              <a:buChar char="●"/>
            </a:pPr>
            <a:r>
              <a:rPr lang="en"/>
              <a:t>There will be different interactive data visualizations through which they can look at historical trends and overlay different groups of data.</a:t>
            </a:r>
            <a:endParaRPr sz="1300"/>
          </a:p>
          <a:p>
            <a:pPr indent="-298450" lvl="1" marL="914400" rtl="0" algn="l">
              <a:spcBef>
                <a:spcPts val="0"/>
              </a:spcBef>
              <a:spcAft>
                <a:spcPts val="0"/>
              </a:spcAft>
              <a:buSzPts val="1100"/>
              <a:buChar char="○"/>
            </a:pPr>
            <a:r>
              <a:rPr lang="en"/>
              <a:t>The design of the dashboard allows anyone to observe key trends regarding the impact of emissions generated by MISO</a:t>
            </a:r>
            <a:endParaRPr/>
          </a:p>
        </p:txBody>
      </p:sp>
      <p:pic>
        <p:nvPicPr>
          <p:cNvPr id="127" name="Google Shape;127;p18"/>
          <p:cNvPicPr preferRelativeResize="0"/>
          <p:nvPr/>
        </p:nvPicPr>
        <p:blipFill>
          <a:blip r:embed="rId3">
            <a:alphaModFix/>
          </a:blip>
          <a:stretch>
            <a:fillRect/>
          </a:stretch>
        </p:blipFill>
        <p:spPr>
          <a:xfrm>
            <a:off x="6894425" y="555150"/>
            <a:ext cx="1523725" cy="1523725"/>
          </a:xfrm>
          <a:prstGeom prst="rect">
            <a:avLst/>
          </a:prstGeom>
          <a:noFill/>
          <a:ln>
            <a:noFill/>
          </a:ln>
        </p:spPr>
      </p:pic>
      <p:pic>
        <p:nvPicPr>
          <p:cNvPr id="128" name="Google Shape;128;p18" title="UsersRecording.mp3">
            <a:hlinkClick r:id="rId4"/>
          </p:cNvPr>
          <p:cNvPicPr preferRelativeResize="0"/>
          <p:nvPr/>
        </p:nvPicPr>
        <p:blipFill>
          <a:blip r:embed="rId5">
            <a:alphaModFix/>
          </a:blip>
          <a:stretch>
            <a:fillRect/>
          </a:stretch>
        </p:blipFill>
        <p:spPr>
          <a:xfrm>
            <a:off x="318650" y="4381500"/>
            <a:ext cx="457200" cy="457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