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embeddedFontLst>
    <p:embeddedFont>
      <p:font typeface="Raleway"/>
      <p:regular r:id="rId19"/>
      <p:bold r:id="rId20"/>
      <p:italic r:id="rId21"/>
      <p:boldItalic r:id="rId22"/>
    </p:embeddedFont>
    <p:embeddedFont>
      <p:font typeface="Constantia"/>
      <p:regular r:id="rId23"/>
      <p:bold r:id="rId24"/>
      <p:italic r:id="rId25"/>
      <p:boldItalic r:id="rId26"/>
    </p:embeddedFont>
    <p:embeddedFont>
      <p:font typeface="Lato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3544A6C-AC1F-40E0-B1C0-C92EAC1D5120}">
  <a:tblStyle styleId="{B3544A6C-AC1F-40E0-B1C0-C92EAC1D512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bold.fntdata"/><Relationship Id="rId22" Type="http://schemas.openxmlformats.org/officeDocument/2006/relationships/font" Target="fonts/Raleway-boldItalic.fntdata"/><Relationship Id="rId21" Type="http://schemas.openxmlformats.org/officeDocument/2006/relationships/font" Target="fonts/Raleway-italic.fntdata"/><Relationship Id="rId24" Type="http://schemas.openxmlformats.org/officeDocument/2006/relationships/font" Target="fonts/Constantia-bold.fntdata"/><Relationship Id="rId23" Type="http://schemas.openxmlformats.org/officeDocument/2006/relationships/font" Target="fonts/Constantia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Constantia-boldItalic.fntdata"/><Relationship Id="rId25" Type="http://schemas.openxmlformats.org/officeDocument/2006/relationships/font" Target="fonts/Constantia-italic.fntdata"/><Relationship Id="rId28" Type="http://schemas.openxmlformats.org/officeDocument/2006/relationships/font" Target="fonts/Lato-bold.fntdata"/><Relationship Id="rId27" Type="http://schemas.openxmlformats.org/officeDocument/2006/relationships/font" Target="fonts/Lato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Lato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schemas.openxmlformats.org/officeDocument/2006/relationships/font" Target="fonts/Lato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Raleway-regular.fntdata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f7aad38cd2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f7aad38cd2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f6fc0ee684_1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f6fc0ee684_1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f6fc0ee684_1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f6fc0ee684_1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6fc0ee68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6fc0ee68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6fc0ee684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f6fc0ee684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f6fc0ee684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f6fc0ee684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f6fc0ee684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f6fc0ee684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f6fc0ee684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f6fc0ee684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f7aad38cd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f7aad38cd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f7aad38cd2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f7aad38cd2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f7aad38cd2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f7aad38cd2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drive.google.com/file/d/1CNzWtppMQJ6ReccIM_pMzgnGr94xzSm_/view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drive.google.com/file/d/1nndjHS5kGZ0BqCz2vUfswn-zo891yoMn/view" TargetMode="External"/><Relationship Id="rId4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drive.google.com/file/d/1Id5tcO8I7VboPZiULob5zBiVaiXITzdf/view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rive.google.com/file/d/11e2BNWZqJ5l8QqqIwlQjyoKrdK4w_Cl3/view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jqIqjP_Bc8iTUcV8bW_6h8Z13e0QvLoj/view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drive.google.com/file/d/1jqIqjP_Bc8iTUcV8bW_6h8Z13e0QvLoj/view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hyperlink" Target="http://drive.google.com/file/d/1jqIqjP_Bc8iTUcV8bW_6h8Z13e0QvLoj/view" TargetMode="External"/><Relationship Id="rId5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drive.google.com/file/d/1uB5xBld85vdCffrEynRfmql_Qjt_h4kR/view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drive.google.com/file/d/1S_zqobbnxxvXX6vywNqdL3NoLnOz3xi1/view" TargetMode="External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drive.google.com/file/d/1YagxZvONbIHz9E_SGWd0selggoT_-xFm/view" TargetMode="External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drive.google.com/file/d/1a7VQQywv3YQs1NvZJWwf6wIJrnzLgBQj/view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82269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680"/>
              <a:t>Team 15-MISO Emission Dashboard (Project Plan Assignment)</a:t>
            </a:r>
            <a:endParaRPr sz="368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John DiBasilio, Jack Riley, Manbir Guron, Sean Fleming, Damandeep Riat, Tyler Maglaya, Dylan Christensen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Risks/Mitigation</a:t>
            </a:r>
            <a:endParaRPr/>
          </a:p>
        </p:txBody>
      </p:sp>
      <p:sp>
        <p:nvSpPr>
          <p:cNvPr id="149" name="Google Shape;149;p22"/>
          <p:cNvSpPr txBox="1"/>
          <p:nvPr>
            <p:ph idx="1" type="body"/>
          </p:nvPr>
        </p:nvSpPr>
        <p:spPr>
          <a:xfrm>
            <a:off x="729450" y="2078875"/>
            <a:ext cx="7688700" cy="271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07251" lvl="0" marL="457200" rtl="0" algn="l">
              <a:spcBef>
                <a:spcPts val="0"/>
              </a:spcBef>
              <a:spcAft>
                <a:spcPts val="0"/>
              </a:spcAft>
              <a:buSzPts val="1239"/>
              <a:buChar char="●"/>
            </a:pPr>
            <a:r>
              <a:rPr lang="en" sz="1238"/>
              <a:t>Host dashboard and code on MISO server</a:t>
            </a:r>
            <a:endParaRPr sz="1238"/>
          </a:p>
          <a:p>
            <a:pPr indent="-307251" lvl="1" marL="914400" rtl="0" algn="l">
              <a:spcBef>
                <a:spcPts val="0"/>
              </a:spcBef>
              <a:spcAft>
                <a:spcPts val="0"/>
              </a:spcAft>
              <a:buSzPts val="1239"/>
              <a:buChar char="○"/>
            </a:pPr>
            <a:r>
              <a:rPr lang="en" sz="1238"/>
              <a:t>Determine technical requirements for MISO web server compatibility</a:t>
            </a:r>
            <a:endParaRPr sz="1238"/>
          </a:p>
          <a:p>
            <a:pPr indent="-307251" lvl="2" marL="1371600" rtl="0" algn="l">
              <a:spcBef>
                <a:spcPts val="0"/>
              </a:spcBef>
              <a:spcAft>
                <a:spcPts val="0"/>
              </a:spcAft>
              <a:buSzPts val="1239"/>
              <a:buChar char="■"/>
            </a:pPr>
            <a:r>
              <a:rPr lang="en" sz="1238"/>
              <a:t>Relies on communicating technical standards (No risk)</a:t>
            </a:r>
            <a:endParaRPr sz="1238"/>
          </a:p>
          <a:p>
            <a:pPr indent="-307251" lvl="1" marL="914400" rtl="0" algn="l">
              <a:spcBef>
                <a:spcPts val="0"/>
              </a:spcBef>
              <a:spcAft>
                <a:spcPts val="0"/>
              </a:spcAft>
              <a:buSzPts val="1239"/>
              <a:buChar char="○"/>
            </a:pPr>
            <a:r>
              <a:rPr lang="en" sz="1238"/>
              <a:t>Interact with MISO to host dashboard on their servers</a:t>
            </a:r>
            <a:endParaRPr sz="1238"/>
          </a:p>
          <a:p>
            <a:pPr indent="-307251" lvl="2" marL="1371600" rtl="0" algn="l">
              <a:spcBef>
                <a:spcPts val="0"/>
              </a:spcBef>
              <a:spcAft>
                <a:spcPts val="0"/>
              </a:spcAft>
              <a:buSzPts val="1239"/>
              <a:buChar char="■"/>
            </a:pPr>
            <a:r>
              <a:rPr lang="en" sz="1238"/>
              <a:t>MISO website may be difficult to interact with for external entities (Medium risk)</a:t>
            </a:r>
            <a:endParaRPr sz="1238"/>
          </a:p>
          <a:p>
            <a:pPr indent="-307251" lvl="3" marL="1828800" rtl="0" algn="l">
              <a:spcBef>
                <a:spcPts val="0"/>
              </a:spcBef>
              <a:spcAft>
                <a:spcPts val="0"/>
              </a:spcAft>
              <a:buSzPts val="1239"/>
              <a:buChar char="●"/>
            </a:pPr>
            <a:r>
              <a:rPr lang="en" sz="1238"/>
              <a:t>Mitigation: Group can host dashboard in third part site that can be linked with MISO site</a:t>
            </a:r>
            <a:endParaRPr sz="1238"/>
          </a:p>
          <a:p>
            <a:pPr indent="-307251" lvl="0" marL="457200" rtl="0" algn="l">
              <a:spcBef>
                <a:spcPts val="0"/>
              </a:spcBef>
              <a:spcAft>
                <a:spcPts val="0"/>
              </a:spcAft>
              <a:buSzPts val="1239"/>
              <a:buChar char="●"/>
            </a:pPr>
            <a:r>
              <a:rPr lang="en" sz="1238"/>
              <a:t>Write report analyzing emissions trends</a:t>
            </a:r>
            <a:endParaRPr sz="1238"/>
          </a:p>
          <a:p>
            <a:pPr indent="-307251" lvl="1" marL="914400" rtl="0" algn="l">
              <a:spcBef>
                <a:spcPts val="0"/>
              </a:spcBef>
              <a:spcAft>
                <a:spcPts val="0"/>
              </a:spcAft>
              <a:buSzPts val="1239"/>
              <a:buChar char="○"/>
            </a:pPr>
            <a:r>
              <a:rPr lang="en" sz="1238"/>
              <a:t>Continuing from dashboard development, writing report on dashboard functionality should be straightforward (Low risk)</a:t>
            </a:r>
            <a:endParaRPr sz="1238"/>
          </a:p>
          <a:p>
            <a:pPr indent="-307251" lvl="2" marL="1371600" rtl="0" algn="l">
              <a:spcBef>
                <a:spcPts val="0"/>
              </a:spcBef>
              <a:spcAft>
                <a:spcPts val="0"/>
              </a:spcAft>
              <a:buSzPts val="1239"/>
              <a:buChar char="■"/>
            </a:pPr>
            <a:r>
              <a:rPr lang="en" sz="1238"/>
              <a:t>Mitigation: If dashboard is not operable, the team would need to manually sort through data to construct analysis</a:t>
            </a:r>
            <a:endParaRPr sz="1238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238"/>
          </a:p>
        </p:txBody>
      </p:sp>
      <p:pic>
        <p:nvPicPr>
          <p:cNvPr id="150" name="Google Shape;150;p22" title="RM-Slide5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2250" y="4332175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Personal Effort Requirements</a:t>
            </a:r>
            <a:endParaRPr/>
          </a:p>
        </p:txBody>
      </p:sp>
      <p:sp>
        <p:nvSpPr>
          <p:cNvPr id="156" name="Google Shape;156;p23"/>
          <p:cNvSpPr txBox="1"/>
          <p:nvPr>
            <p:ph idx="1" type="body"/>
          </p:nvPr>
        </p:nvSpPr>
        <p:spPr>
          <a:xfrm>
            <a:off x="729450" y="4163775"/>
            <a:ext cx="7688700" cy="7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288925" lvl="0" marL="45720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3800">
                <a:latin typeface="Arial"/>
                <a:ea typeface="Arial"/>
                <a:cs typeface="Arial"/>
                <a:sym typeface="Arial"/>
              </a:rPr>
              <a:t>11 number of person-hours refers to having seven people on our team, and each person working about one and a half hours on the assignment. </a:t>
            </a:r>
            <a:endParaRPr sz="3800">
              <a:latin typeface="Arial"/>
              <a:ea typeface="Arial"/>
              <a:cs typeface="Arial"/>
              <a:sym typeface="Arial"/>
            </a:endParaRPr>
          </a:p>
          <a:p>
            <a:pPr indent="-288925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" sz="3800">
                <a:latin typeface="Arial"/>
                <a:ea typeface="Arial"/>
                <a:cs typeface="Arial"/>
                <a:sym typeface="Arial"/>
              </a:rPr>
              <a:t>All assignments presented in this table come from the Gantt chart listed in section 2.4</a:t>
            </a:r>
            <a:endParaRPr sz="3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420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57" name="Google Shape;157;p23"/>
          <p:cNvGraphicFramePr/>
          <p:nvPr/>
        </p:nvGraphicFramePr>
        <p:xfrm>
          <a:off x="993325" y="1810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{B3544A6C-AC1F-40E0-B1C0-C92EAC1D5120}</a:tableStyleId>
              </a:tblPr>
              <a:tblGrid>
                <a:gridCol w="3619500"/>
                <a:gridCol w="3619500"/>
              </a:tblGrid>
              <a:tr h="198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Task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Number of person-hours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Project Plan Assignment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11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Project Plan Lightning Talk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7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Design Assignment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11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Testing Plan Assignment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11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6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Construct a Model to find all plants in MISO system and categorize them into regions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21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06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Construct module to import historical emissions data from all plants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14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8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Construct module to import real time data from all plants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595959"/>
                          </a:solidFill>
                        </a:rPr>
                        <a:t>28</a:t>
                      </a:r>
                      <a:endParaRPr sz="800">
                        <a:solidFill>
                          <a:srgbClr val="595959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58" name="Google Shape;158;p23" title="Personal_Effort_Requirements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2250" y="422470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Resource Requirements</a:t>
            </a:r>
            <a:endParaRPr/>
          </a:p>
        </p:txBody>
      </p:sp>
      <p:sp>
        <p:nvSpPr>
          <p:cNvPr id="164" name="Google Shape;164;p24"/>
          <p:cNvSpPr txBox="1"/>
          <p:nvPr>
            <p:ph idx="1" type="body"/>
          </p:nvPr>
        </p:nvSpPr>
        <p:spPr>
          <a:xfrm>
            <a:off x="729450" y="1727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300"/>
              <a:buChar char="●"/>
            </a:pPr>
            <a:r>
              <a:rPr lang="en" u="sng"/>
              <a:t>Tableau</a:t>
            </a:r>
            <a:r>
              <a:rPr lang="en"/>
              <a:t> - will be used for data visualization and data management around the dashboard. </a:t>
            </a:r>
            <a:endParaRPr/>
          </a:p>
          <a:p>
            <a:pPr indent="-31115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u="sng"/>
              <a:t>Any Python IDE</a:t>
            </a:r>
            <a:r>
              <a:rPr lang="en"/>
              <a:t> - Python will be used for the creation of any sort of algorithms needed to sort through or filter the emissions data that is provided on MISO’s website.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>
              <a:latin typeface="Constantia"/>
              <a:ea typeface="Constantia"/>
              <a:cs typeface="Constantia"/>
              <a:sym typeface="Constantia"/>
            </a:endParaRPr>
          </a:p>
        </p:txBody>
      </p:sp>
      <p:pic>
        <p:nvPicPr>
          <p:cNvPr id="165" name="Google Shape;165;p24" title="Default_20211010-122332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7725" y="4251875"/>
            <a:ext cx="404575" cy="40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Management 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1853850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20000"/>
          </a:bodyPr>
          <a:lstStyle/>
          <a:p>
            <a:pPr indent="-31003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700"/>
              <a:t>Agile Project Management Style</a:t>
            </a:r>
            <a:endParaRPr sz="2700"/>
          </a:p>
          <a:p>
            <a:pPr indent="-310038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700"/>
              <a:t>Helps with iterative process needed from MISO</a:t>
            </a:r>
            <a:endParaRPr sz="2700"/>
          </a:p>
          <a:p>
            <a:pPr indent="-310038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700"/>
              <a:t>Will aid in creating new dashboard views iteratively</a:t>
            </a:r>
            <a:endParaRPr sz="2700"/>
          </a:p>
          <a:p>
            <a:pPr indent="-31003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700"/>
              <a:t>Use Git to track code changes, major knowledge gaps, issues</a:t>
            </a:r>
            <a:endParaRPr sz="2700"/>
          </a:p>
          <a:p>
            <a:pPr indent="-310038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700"/>
              <a:t>Git will also track story development</a:t>
            </a:r>
            <a:endParaRPr sz="2700"/>
          </a:p>
          <a:p>
            <a:pPr indent="-310038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2700"/>
              <a:t>Flow Version Control</a:t>
            </a:r>
            <a:endParaRPr sz="2700"/>
          </a:p>
          <a:p>
            <a:pPr indent="-310038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700"/>
              <a:t>Use teams to share small changes, conversations</a:t>
            </a:r>
            <a:endParaRPr sz="27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4" title="Iowa State University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8950" y="424325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Task Decomposition </a:t>
            </a:r>
            <a:endParaRPr/>
          </a:p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729450" y="18538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M</a:t>
            </a:r>
            <a:r>
              <a:rPr lang="en" sz="1400"/>
              <a:t>odel to find, categorize all plants in MISO system</a:t>
            </a:r>
            <a:endParaRPr sz="1400"/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Import historical emissions data</a:t>
            </a:r>
            <a:endParaRPr sz="1400"/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Import real time data </a:t>
            </a:r>
            <a:endParaRPr sz="1400"/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visualize regional, total emissions data</a:t>
            </a:r>
            <a:endParaRPr sz="1400"/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Host dashboard and code on MISO server</a:t>
            </a:r>
            <a:endParaRPr sz="1400"/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Write report analyzing emissions trends</a:t>
            </a:r>
            <a:endParaRPr sz="1400"/>
          </a:p>
          <a:p>
            <a:pPr indent="0" lvl="0" marL="0" rtl="0" algn="l"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15" title="recording-file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6475" y="4029550"/>
            <a:ext cx="404575" cy="40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727650" y="1243700"/>
            <a:ext cx="7688700" cy="98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Proposed Milestones, Metrics, and Evaluation Criteria</a:t>
            </a:r>
            <a:endParaRPr/>
          </a:p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727650" y="2228900"/>
            <a:ext cx="8520600" cy="316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Model to find, categorize all plants in MISO system</a:t>
            </a:r>
            <a:endParaRPr sz="1400"/>
          </a:p>
          <a:p>
            <a:pPr indent="-3175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Metric: Data is extracted from background databases and ready for next steps</a:t>
            </a:r>
            <a:endParaRPr sz="1400"/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Import historical emissions data</a:t>
            </a:r>
            <a:endParaRPr sz="1400"/>
          </a:p>
          <a:p>
            <a:pPr indent="-3175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Metric: Historical data for all plants is collected and ready for use</a:t>
            </a:r>
            <a:endParaRPr sz="1400"/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Import real time data </a:t>
            </a:r>
            <a:endParaRPr sz="1400"/>
          </a:p>
          <a:p>
            <a:pPr indent="-3175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Metric: Real time sources identified and operated on</a:t>
            </a:r>
            <a:endParaRPr sz="1400"/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Visualize regional, total emissions data</a:t>
            </a:r>
            <a:endParaRPr sz="1400"/>
          </a:p>
          <a:p>
            <a:pPr indent="-3175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Metric: Historical and real time data merged, data is visualized on time vs emissions basis</a:t>
            </a:r>
            <a:endParaRPr sz="1400"/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Host dashboard and code on MISO server</a:t>
            </a:r>
            <a:endParaRPr sz="1400"/>
          </a:p>
          <a:p>
            <a:pPr indent="-3175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Metric: Code running on MISO website, up to MISO standards</a:t>
            </a:r>
            <a:endParaRPr sz="1400"/>
          </a:p>
          <a:p>
            <a:pPr indent="-31750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Write report analyzing emissions trends</a:t>
            </a:r>
            <a:endParaRPr sz="1400"/>
          </a:p>
          <a:p>
            <a:pPr indent="-317500" lvl="1" marL="9144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Metric: Report analyzes trends, highlights use of dashboard</a:t>
            </a:r>
            <a:endParaRPr sz="1400"/>
          </a:p>
        </p:txBody>
      </p:sp>
      <p:pic>
        <p:nvPicPr>
          <p:cNvPr id="108" name="Google Shape;108;p16" title="recording-file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3575" y="427760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Schedule (Jack Voices)</a:t>
            </a:r>
            <a:endParaRPr/>
          </a:p>
        </p:txBody>
      </p:sp>
      <p:pic>
        <p:nvPicPr>
          <p:cNvPr id="114" name="Google Shape;11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200" y="1348775"/>
            <a:ext cx="8839203" cy="2445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7" title="recording-file.mp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400" y="3947119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Risks/Mitigation</a:t>
            </a:r>
            <a:endParaRPr/>
          </a:p>
        </p:txBody>
      </p:sp>
      <p:sp>
        <p:nvSpPr>
          <p:cNvPr id="121" name="Google Shape;121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Generation Source Data (RGSD)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Selecting data sources from MISO and EIA databases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Data sources may not include all the information we would need </a:t>
            </a:r>
            <a:r>
              <a:rPr lang="en"/>
              <a:t>(High Risk)</a:t>
            </a:r>
            <a:endParaRPr/>
          </a:p>
          <a:p>
            <a:pPr indent="-298450" lvl="3" marL="18288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Mitigation: Estimate gathered data based on information allowed to use 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Data source location could change and become unavailable to our project </a:t>
            </a:r>
            <a:r>
              <a:rPr lang="en"/>
              <a:t>(High Risk)</a:t>
            </a:r>
            <a:endParaRPr/>
          </a:p>
          <a:p>
            <a:pPr indent="-298450" lvl="3" marL="18288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Mitigation: find other sources for the data or update code to handle these changes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Determine methods to use to extract and store data 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Methods we use to extract and store data could become depreciated or removed from public use </a:t>
            </a:r>
            <a:r>
              <a:rPr lang="en"/>
              <a:t>(Low Risk)</a:t>
            </a:r>
            <a:endParaRPr/>
          </a:p>
          <a:p>
            <a:pPr indent="-298450" lvl="3" marL="18288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Mitigation: Use established, open source applications throughout the project </a:t>
            </a:r>
            <a:endParaRPr/>
          </a:p>
        </p:txBody>
      </p:sp>
      <p:pic>
        <p:nvPicPr>
          <p:cNvPr id="122" name="Google Shape;122;p18" title="RM-Slide1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2250" y="4339975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Risks/Mitigation</a:t>
            </a:r>
            <a:endParaRPr/>
          </a:p>
        </p:txBody>
      </p:sp>
      <p:sp>
        <p:nvSpPr>
          <p:cNvPr id="128" name="Google Shape;128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Extract and store relevant plant metadata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Relevant data is provided by internal and external sources with respect to MISO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Internal source problem (Low Risk)</a:t>
            </a:r>
            <a:endParaRPr/>
          </a:p>
          <a:p>
            <a:pPr indent="-298450" lvl="3" marL="18288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Mitigation: Communicate Concerns with MISO to build redundancy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External source problems (Medium Risk)</a:t>
            </a:r>
            <a:endParaRPr/>
          </a:p>
          <a:p>
            <a:pPr indent="-298450" lvl="3" marL="18288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Incorporate multiple paths to source data or find means of cross referencing multiple sources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100"/>
              <a:t>Construct Module to import historical emissions data from all plants, Plant Historical Emissions Data (PHED)</a:t>
            </a:r>
            <a:endParaRPr sz="1100"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If data is properly sourced, collection of data will be straight forward (Low Risk)</a:t>
            </a:r>
            <a:endParaRPr/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SzPts val="1100"/>
              <a:buChar char="■"/>
            </a:pPr>
            <a:r>
              <a:rPr lang="en"/>
              <a:t>Mitigation: Build multiple paths to access data/easily configure code for future changes to source data</a:t>
            </a:r>
            <a:endParaRPr/>
          </a:p>
        </p:txBody>
      </p:sp>
      <p:pic>
        <p:nvPicPr>
          <p:cNvPr id="129" name="Google Shape;129;p19" title="RM-Slide2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2250" y="4339975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Risks/Mitigation</a:t>
            </a:r>
            <a:endParaRPr/>
          </a:p>
        </p:txBody>
      </p:sp>
      <p:sp>
        <p:nvSpPr>
          <p:cNvPr id="135" name="Google Shape;135;p20"/>
          <p:cNvSpPr txBox="1"/>
          <p:nvPr>
            <p:ph idx="1" type="body"/>
          </p:nvPr>
        </p:nvSpPr>
        <p:spPr>
          <a:xfrm>
            <a:off x="729450" y="2078875"/>
            <a:ext cx="7688700" cy="271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295453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ct val="100000"/>
              <a:buChar char="●"/>
            </a:pPr>
            <a:r>
              <a:rPr lang="en" sz="1238"/>
              <a:t>Construct module to import real time data from all plants, Plant Instantaneous Emission System (PIES) </a:t>
            </a:r>
            <a:endParaRPr sz="1238"/>
          </a:p>
          <a:p>
            <a:pPr indent="-29545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238"/>
              <a:t>Similar to task #2 Mitigation plan</a:t>
            </a:r>
            <a:endParaRPr sz="1238"/>
          </a:p>
          <a:p>
            <a:pPr indent="-295453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238"/>
              <a:t>Construct dashboard to visualize regional emissions data</a:t>
            </a:r>
            <a:endParaRPr sz="1238"/>
          </a:p>
          <a:p>
            <a:pPr indent="-29545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238"/>
              <a:t>Determine initial user requirements for dashboard views, interactivity, UX/UI (Medium Risk)</a:t>
            </a:r>
            <a:endParaRPr sz="1238"/>
          </a:p>
          <a:p>
            <a:pPr indent="-295453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 sz="1238"/>
              <a:t>Mitigation: Communicate with MISO to be sure of user requirements and update as required</a:t>
            </a:r>
            <a:endParaRPr sz="1238"/>
          </a:p>
          <a:p>
            <a:pPr indent="-29545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238"/>
              <a:t>Incorporate RGSD, PHED, and PIES datasets into base dashboard</a:t>
            </a:r>
            <a:endParaRPr sz="1238"/>
          </a:p>
          <a:p>
            <a:pPr indent="-295453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 sz="1238"/>
              <a:t>Different data formats and other incompatibilities may arise with input of data (Medium Risk)</a:t>
            </a:r>
            <a:endParaRPr sz="1238"/>
          </a:p>
          <a:p>
            <a:pPr indent="-295453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238"/>
              <a:t>Mitigation: Caution with data formats to be </a:t>
            </a:r>
            <a:r>
              <a:rPr lang="en" sz="1238"/>
              <a:t>synchronous</a:t>
            </a:r>
            <a:r>
              <a:rPr lang="en" sz="1238"/>
              <a:t> with tasks 2 and 3</a:t>
            </a:r>
            <a:endParaRPr sz="1238"/>
          </a:p>
          <a:p>
            <a:pPr indent="-29545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238"/>
              <a:t>Optimize dashboard </a:t>
            </a:r>
            <a:r>
              <a:rPr lang="en" sz="1238"/>
              <a:t>interaction</a:t>
            </a:r>
            <a:r>
              <a:rPr lang="en" sz="1238"/>
              <a:t> and performance</a:t>
            </a:r>
            <a:endParaRPr sz="1238"/>
          </a:p>
          <a:p>
            <a:pPr indent="-295453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 sz="1238"/>
              <a:t>Data analysis </a:t>
            </a:r>
            <a:r>
              <a:rPr lang="en" sz="1238"/>
              <a:t>requires some excess computation time (Medium Risk)</a:t>
            </a:r>
            <a:endParaRPr sz="1238"/>
          </a:p>
          <a:p>
            <a:pPr indent="-295453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238"/>
              <a:t>Mitigation: Optimize code as much as possible to remove latency</a:t>
            </a:r>
            <a:endParaRPr sz="1238"/>
          </a:p>
          <a:p>
            <a:pPr indent="-295453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238"/>
              <a:t>Test dashboard interaction</a:t>
            </a:r>
            <a:endParaRPr sz="1238"/>
          </a:p>
          <a:p>
            <a:pPr indent="-295453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 sz="1238"/>
              <a:t>Dashboard does not fall in line with current MISO dashboard latency (Low Risk)</a:t>
            </a:r>
            <a:endParaRPr sz="1238"/>
          </a:p>
          <a:p>
            <a:pPr indent="-295453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238"/>
              <a:t>Mitigation: Verify MISO requirements on latency, optimize for speed</a:t>
            </a:r>
            <a:endParaRPr sz="1238"/>
          </a:p>
          <a:p>
            <a:pPr indent="0" lvl="0" marL="457200" rtl="0" algn="l"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 sz="1100"/>
          </a:p>
        </p:txBody>
      </p:sp>
      <p:pic>
        <p:nvPicPr>
          <p:cNvPr id="136" name="Google Shape;136;p20" title="RM-Slide3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2250" y="4332175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Risks/Mitigation</a:t>
            </a:r>
            <a:endParaRPr/>
          </a:p>
        </p:txBody>
      </p:sp>
      <p:sp>
        <p:nvSpPr>
          <p:cNvPr id="142" name="Google Shape;142;p21"/>
          <p:cNvSpPr txBox="1"/>
          <p:nvPr>
            <p:ph idx="1" type="body"/>
          </p:nvPr>
        </p:nvSpPr>
        <p:spPr>
          <a:xfrm>
            <a:off x="729450" y="2078875"/>
            <a:ext cx="7688700" cy="271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sz="1238"/>
              <a:t>Construct dashboard view to visualize MISO total emissions data</a:t>
            </a:r>
            <a:endParaRPr sz="1238"/>
          </a:p>
          <a:p>
            <a:pPr indent="-307251" lvl="1" marL="914400" rtl="0" algn="l">
              <a:spcBef>
                <a:spcPts val="0"/>
              </a:spcBef>
              <a:spcAft>
                <a:spcPts val="0"/>
              </a:spcAft>
              <a:buSzPts val="1239"/>
              <a:buChar char="○"/>
            </a:pPr>
            <a:r>
              <a:rPr lang="en" sz="1238"/>
              <a:t>Add the three regions together into single cumulative dashboard, using same process for optimization</a:t>
            </a:r>
            <a:endParaRPr sz="1238"/>
          </a:p>
          <a:p>
            <a:pPr indent="-307251" lvl="2" marL="1371600" rtl="0" algn="l">
              <a:spcBef>
                <a:spcPts val="0"/>
              </a:spcBef>
              <a:spcAft>
                <a:spcPts val="0"/>
              </a:spcAft>
              <a:buSzPts val="1239"/>
              <a:buChar char="■"/>
            </a:pPr>
            <a:r>
              <a:rPr lang="en" sz="1238"/>
              <a:t>Dashboard </a:t>
            </a:r>
            <a:r>
              <a:rPr lang="en" sz="1238"/>
              <a:t>information</a:t>
            </a:r>
            <a:r>
              <a:rPr lang="en" sz="1238"/>
              <a:t> does not correlate with combined information (Low risk)</a:t>
            </a:r>
            <a:endParaRPr sz="1238"/>
          </a:p>
          <a:p>
            <a:pPr indent="-307251" lvl="3" marL="1828800" rtl="0" algn="l">
              <a:spcBef>
                <a:spcPts val="0"/>
              </a:spcBef>
              <a:spcAft>
                <a:spcPts val="0"/>
              </a:spcAft>
              <a:buSzPts val="1239"/>
              <a:buChar char="●"/>
            </a:pPr>
            <a:r>
              <a:rPr lang="en" sz="1238"/>
              <a:t>Mitigation: Review and refine data sent to dashboard</a:t>
            </a:r>
            <a:endParaRPr sz="1238"/>
          </a:p>
          <a:p>
            <a:pPr indent="-307251" lvl="1" marL="914400" rtl="0" algn="l">
              <a:spcBef>
                <a:spcPts val="0"/>
              </a:spcBef>
              <a:spcAft>
                <a:spcPts val="0"/>
              </a:spcAft>
              <a:buSzPts val="1239"/>
              <a:buChar char="○"/>
            </a:pPr>
            <a:r>
              <a:rPr lang="en" sz="1238"/>
              <a:t>Test dashboard interaction</a:t>
            </a:r>
            <a:endParaRPr sz="1238"/>
          </a:p>
          <a:p>
            <a:pPr indent="-307251" lvl="2" marL="1371600" rtl="0" algn="l">
              <a:spcBef>
                <a:spcPts val="0"/>
              </a:spcBef>
              <a:spcAft>
                <a:spcPts val="0"/>
              </a:spcAft>
              <a:buSzPts val="1239"/>
              <a:buChar char="■"/>
            </a:pPr>
            <a:r>
              <a:rPr lang="en" sz="1238"/>
              <a:t>Dashboard interaction does meet requirements (Low risk)</a:t>
            </a:r>
            <a:endParaRPr sz="1238"/>
          </a:p>
          <a:p>
            <a:pPr indent="-307251" lvl="3" marL="1828800" rtl="0" algn="l">
              <a:spcBef>
                <a:spcPts val="0"/>
              </a:spcBef>
              <a:spcAft>
                <a:spcPts val="0"/>
              </a:spcAft>
              <a:buSzPts val="1239"/>
              <a:buChar char="●"/>
            </a:pPr>
            <a:r>
              <a:rPr lang="en" sz="1238"/>
              <a:t>Mitigation: Refine code to reduce latency and match user requirements</a:t>
            </a:r>
            <a:endParaRPr sz="1238"/>
          </a:p>
          <a:p>
            <a:pPr indent="-307251" lvl="0" marL="457200" rtl="0" algn="l">
              <a:spcBef>
                <a:spcPts val="0"/>
              </a:spcBef>
              <a:spcAft>
                <a:spcPts val="0"/>
              </a:spcAft>
              <a:buSzPts val="1239"/>
              <a:buChar char="●"/>
            </a:pPr>
            <a:r>
              <a:rPr lang="en" sz="1238"/>
              <a:t>Host dashboard and code on MISO server</a:t>
            </a:r>
            <a:endParaRPr sz="1238"/>
          </a:p>
          <a:p>
            <a:pPr indent="-307251" lvl="1" marL="914400" rtl="0" algn="l">
              <a:spcBef>
                <a:spcPts val="0"/>
              </a:spcBef>
              <a:spcAft>
                <a:spcPts val="0"/>
              </a:spcAft>
              <a:buSzPts val="1239"/>
              <a:buChar char="○"/>
            </a:pPr>
            <a:r>
              <a:rPr lang="en" sz="1238"/>
              <a:t>Determine technical requirements for MISO web server compatibility</a:t>
            </a:r>
            <a:endParaRPr sz="1238"/>
          </a:p>
          <a:p>
            <a:pPr indent="-307251" lvl="2" marL="1371600" rtl="0" algn="l">
              <a:spcBef>
                <a:spcPts val="0"/>
              </a:spcBef>
              <a:spcAft>
                <a:spcPts val="0"/>
              </a:spcAft>
              <a:buSzPts val="1239"/>
              <a:buChar char="■"/>
            </a:pPr>
            <a:r>
              <a:rPr lang="en" sz="1238"/>
              <a:t>Relies on communicating technical standards (No risk)</a:t>
            </a:r>
            <a:endParaRPr sz="1238"/>
          </a:p>
        </p:txBody>
      </p:sp>
      <p:pic>
        <p:nvPicPr>
          <p:cNvPr id="143" name="Google Shape;143;p21" title="RM-Slide4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2250" y="4332175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